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4" r:id="rId4"/>
    <p:sldMasterId id="214748370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5143500" cx="9144000"/>
  <p:notesSz cx="6858000" cy="9144000"/>
  <p:embeddedFontLst>
    <p:embeddedFont>
      <p:font typeface="Public Sans Medium"/>
      <p:regular r:id="rId53"/>
      <p:bold r:id="rId54"/>
      <p:italic r:id="rId55"/>
      <p:boldItalic r:id="rId56"/>
    </p:embeddedFont>
    <p:embeddedFont>
      <p:font typeface="Public Sans"/>
      <p:regular r:id="rId57"/>
      <p:bold r:id="rId58"/>
      <p:italic r:id="rId59"/>
      <p:boldItalic r:id="rId60"/>
    </p:embeddedFont>
    <p:embeddedFont>
      <p:font typeface="Public Sans Light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PublicSansLight-bold.fntdata"/><Relationship Id="rId61" Type="http://schemas.openxmlformats.org/officeDocument/2006/relationships/font" Target="fonts/PublicSansLight-regular.fntdata"/><Relationship Id="rId20" Type="http://schemas.openxmlformats.org/officeDocument/2006/relationships/slide" Target="slides/slide14.xml"/><Relationship Id="rId64" Type="http://schemas.openxmlformats.org/officeDocument/2006/relationships/font" Target="fonts/PublicSansLight-boldItalic.fntdata"/><Relationship Id="rId63" Type="http://schemas.openxmlformats.org/officeDocument/2006/relationships/font" Target="fonts/PublicSansLight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PublicSans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PublicSansMedium-regular.fntdata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PublicSansMedium-italic.fntdata"/><Relationship Id="rId10" Type="http://schemas.openxmlformats.org/officeDocument/2006/relationships/slide" Target="slides/slide4.xml"/><Relationship Id="rId54" Type="http://schemas.openxmlformats.org/officeDocument/2006/relationships/font" Target="fonts/PublicSansMedium-bold.fntdata"/><Relationship Id="rId13" Type="http://schemas.openxmlformats.org/officeDocument/2006/relationships/slide" Target="slides/slide7.xml"/><Relationship Id="rId57" Type="http://schemas.openxmlformats.org/officeDocument/2006/relationships/font" Target="fonts/PublicSans-regular.fntdata"/><Relationship Id="rId12" Type="http://schemas.openxmlformats.org/officeDocument/2006/relationships/slide" Target="slides/slide6.xml"/><Relationship Id="rId56" Type="http://schemas.openxmlformats.org/officeDocument/2006/relationships/font" Target="fonts/PublicSansMedium-boldItalic.fntdata"/><Relationship Id="rId15" Type="http://schemas.openxmlformats.org/officeDocument/2006/relationships/slide" Target="slides/slide9.xml"/><Relationship Id="rId59" Type="http://schemas.openxmlformats.org/officeDocument/2006/relationships/font" Target="fonts/PublicSans-italic.fntdata"/><Relationship Id="rId14" Type="http://schemas.openxmlformats.org/officeDocument/2006/relationships/slide" Target="slides/slide8.xml"/><Relationship Id="rId58" Type="http://schemas.openxmlformats.org/officeDocument/2006/relationships/font" Target="fonts/PublicSans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294dd6a678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294dd6a678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294dd6a678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294dd6a678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294dd6a678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294dd6a678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2e8550785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2e8550785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2e8550785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2e8550785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2e8550785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2e8550785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2e8550785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2e8550785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294dd6a678_0_1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294dd6a678_0_1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294dd6a678_0_1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294dd6a678_0_1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294dd6a678_0_1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294dd6a678_0_1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294dd6a678_0_1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294dd6a678_0_1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29644c6a55_4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29644c6a55_4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2e8550785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2e8550785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294dd6a678_0_1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294dd6a678_0_1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2e8550785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2e8550785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2e8550785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2e8550785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2e8550785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2e8550785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2e8550785f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32e8550785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2e8550785f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2e8550785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2e8550785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2e8550785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29644c6a55_4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29644c6a55_4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29644c6a55_4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29644c6a55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3925ee4f55_0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3925ee4f55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29644c6a55_4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29644c6a55_4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2e8550785f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2e8550785f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2e8550785f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2e8550785f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29644c6a55_4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29644c6a55_4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29644c6a55_4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29644c6a55_4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294dd6a678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294dd6a678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29644c6a55_4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29644c6a55_4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3925ee4f55_0_20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3925ee4f55_0_2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294dd6a678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294dd6a678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29644c6a55_4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29644c6a55_4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3925ee4f55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3925ee4f55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2e9e5bef8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2e9e5bef8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2e9e5bef8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2e9e5bef8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2e9e5bef8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32e9e5bef8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32e9e5bef8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32e9e5bef8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2e9e5bef8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2e9e5bef8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3925ee4f55_0_2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33925ee4f55_0_2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29644c6a55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29644c6a55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3925ee4f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3925ee4f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3925ee4f55_0_16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3925ee4f55_0_1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294dd6a678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294dd6a678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294dd6a678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294dd6a678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29644c6a55_4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29644c6a55_4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9" name="Google Shape;99;p2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" name="Google Shape;100;p2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1" name="Google Shape;101;p2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" name="Google Shape;102;p2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3" name="Google Shape;103;p2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7" name="Google Shape;107;p2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5" name="Google Shape;115;p2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2" name="Google Shape;122;p28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3" name="Google Shape;123;p28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" name="Google Shape;124;p28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2" name="Google Shape;132;p2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3" name="Google Shape;133;p2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" name="Google Shape;134;p2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5" name="Google Shape;135;p2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3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Google Shape;1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3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4" name="Google Shape;154;p3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9" name="Google Shape;159;p3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0" name="Google Shape;160;p3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solidFill>
          <a:schemeClr val="dk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/>
          <p:nvPr/>
        </p:nvSpPr>
        <p:spPr>
          <a:xfrm>
            <a:off x="228600" y="223500"/>
            <a:ext cx="8686800" cy="46965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8" name="Google Shape;178;p35"/>
          <p:cNvSpPr txBox="1"/>
          <p:nvPr>
            <p:ph type="title"/>
          </p:nvPr>
        </p:nvSpPr>
        <p:spPr>
          <a:xfrm>
            <a:off x="398075" y="3653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5"/>
          <p:cNvSpPr txBox="1"/>
          <p:nvPr>
            <p:ph idx="1" type="body"/>
          </p:nvPr>
        </p:nvSpPr>
        <p:spPr>
          <a:xfrm>
            <a:off x="398075" y="4469075"/>
            <a:ext cx="2483700" cy="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0" name="Google Shape;180;p35"/>
          <p:cNvSpPr txBox="1"/>
          <p:nvPr>
            <p:ph idx="2" type="body"/>
          </p:nvPr>
        </p:nvSpPr>
        <p:spPr>
          <a:xfrm>
            <a:off x="6328425" y="4469075"/>
            <a:ext cx="2483700" cy="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1" name="Google Shape;181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 &amp; Content">
  <p:cSld name="CUSTOM_13"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/>
          <p:nvPr/>
        </p:nvSpPr>
        <p:spPr>
          <a:xfrm>
            <a:off x="22845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84" name="Google Shape;184;p36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36"/>
          <p:cNvSpPr txBox="1"/>
          <p:nvPr>
            <p:ph type="title"/>
          </p:nvPr>
        </p:nvSpPr>
        <p:spPr>
          <a:xfrm>
            <a:off x="571350" y="3710775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86" name="Google Shape;186;p36"/>
          <p:cNvSpPr txBox="1"/>
          <p:nvPr>
            <p:ph idx="2" type="body"/>
          </p:nvPr>
        </p:nvSpPr>
        <p:spPr>
          <a:xfrm>
            <a:off x="571350" y="620025"/>
            <a:ext cx="6060600" cy="20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87" name="Google Shape;187;p36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 type="tx">
  <p:cSld name="TITLE_AND_BODY">
    <p:bg>
      <p:bgPr>
        <a:solidFill>
          <a:schemeClr val="dk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/>
          <p:nvPr/>
        </p:nvSpPr>
        <p:spPr>
          <a:xfrm>
            <a:off x="22845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0" name="Google Shape;190;p37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1" name="Google Shape;191;p37"/>
          <p:cNvSpPr txBox="1"/>
          <p:nvPr>
            <p:ph type="title"/>
          </p:nvPr>
        </p:nvSpPr>
        <p:spPr>
          <a:xfrm>
            <a:off x="571350" y="3710775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92" name="Google Shape;192;p37"/>
          <p:cNvSpPr txBox="1"/>
          <p:nvPr>
            <p:ph idx="2" type="body"/>
          </p:nvPr>
        </p:nvSpPr>
        <p:spPr>
          <a:xfrm>
            <a:off x="396725" y="620025"/>
            <a:ext cx="5582100" cy="20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93" name="Google Shape;193;p37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nded Audience" type="twoColTx">
  <p:cSld name="TITLE_AND_TWO_COLUMNS">
    <p:bg>
      <p:bgPr>
        <a:solidFill>
          <a:schemeClr val="dk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22860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6" name="Google Shape;196;p38"/>
          <p:cNvSpPr txBox="1"/>
          <p:nvPr>
            <p:ph type="title"/>
          </p:nvPr>
        </p:nvSpPr>
        <p:spPr>
          <a:xfrm>
            <a:off x="396875" y="3950225"/>
            <a:ext cx="72279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97" name="Google Shape;197;p38"/>
          <p:cNvSpPr txBox="1"/>
          <p:nvPr>
            <p:ph idx="1" type="body"/>
          </p:nvPr>
        </p:nvSpPr>
        <p:spPr>
          <a:xfrm>
            <a:off x="228600" y="4707300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Google Shape;198;p38"/>
          <p:cNvSpPr/>
          <p:nvPr>
            <p:ph idx="2" type="pic"/>
          </p:nvPr>
        </p:nvSpPr>
        <p:spPr>
          <a:xfrm>
            <a:off x="396875" y="644975"/>
            <a:ext cx="2685600" cy="213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99" name="Google Shape;199;p38"/>
          <p:cNvSpPr/>
          <p:nvPr>
            <p:ph idx="3" type="pic"/>
          </p:nvPr>
        </p:nvSpPr>
        <p:spPr>
          <a:xfrm>
            <a:off x="3243990" y="644975"/>
            <a:ext cx="2685600" cy="213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00" name="Google Shape;200;p38"/>
          <p:cNvSpPr/>
          <p:nvPr>
            <p:ph idx="4" type="pic"/>
          </p:nvPr>
        </p:nvSpPr>
        <p:spPr>
          <a:xfrm>
            <a:off x="6091104" y="644975"/>
            <a:ext cx="2685600" cy="213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01" name="Google Shape;201;p38"/>
          <p:cNvSpPr txBox="1"/>
          <p:nvPr>
            <p:ph idx="5" type="title"/>
          </p:nvPr>
        </p:nvSpPr>
        <p:spPr>
          <a:xfrm>
            <a:off x="770225" y="2837950"/>
            <a:ext cx="19389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8"/>
          <p:cNvSpPr txBox="1"/>
          <p:nvPr>
            <p:ph idx="6" type="title"/>
          </p:nvPr>
        </p:nvSpPr>
        <p:spPr>
          <a:xfrm>
            <a:off x="3602700" y="2837950"/>
            <a:ext cx="19389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8"/>
          <p:cNvSpPr txBox="1"/>
          <p:nvPr>
            <p:ph idx="7" type="title"/>
          </p:nvPr>
        </p:nvSpPr>
        <p:spPr>
          <a:xfrm>
            <a:off x="6464454" y="2837950"/>
            <a:ext cx="19389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38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color 1" type="titleOnly">
  <p:cSld name="TITLE_ONLY">
    <p:bg>
      <p:bgPr>
        <a:solidFill>
          <a:schemeClr val="dk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/>
          <p:nvPr/>
        </p:nvSpPr>
        <p:spPr>
          <a:xfrm>
            <a:off x="228600" y="223500"/>
            <a:ext cx="86871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07" name="Google Shape;207;p39"/>
          <p:cNvSpPr/>
          <p:nvPr/>
        </p:nvSpPr>
        <p:spPr>
          <a:xfrm>
            <a:off x="228600" y="223500"/>
            <a:ext cx="78003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08" name="Google Shape;208;p39"/>
          <p:cNvSpPr/>
          <p:nvPr/>
        </p:nvSpPr>
        <p:spPr>
          <a:xfrm>
            <a:off x="228600" y="223500"/>
            <a:ext cx="68427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09" name="Google Shape;209;p39"/>
          <p:cNvSpPr txBox="1"/>
          <p:nvPr>
            <p:ph type="title"/>
          </p:nvPr>
        </p:nvSpPr>
        <p:spPr>
          <a:xfrm>
            <a:off x="374200" y="19208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9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/>
        </p:txBody>
      </p:sp>
      <p:sp>
        <p:nvSpPr>
          <p:cNvPr id="211" name="Google Shape;211;p39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2" name="Google Shape;212;p39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color 2">
  <p:cSld name="CUSTOM_11">
    <p:bg>
      <p:bgPr>
        <a:solidFill>
          <a:schemeClr val="dk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/>
          <p:nvPr/>
        </p:nvSpPr>
        <p:spPr>
          <a:xfrm>
            <a:off x="228600" y="223500"/>
            <a:ext cx="86871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5" name="Google Shape;215;p40"/>
          <p:cNvSpPr/>
          <p:nvPr/>
        </p:nvSpPr>
        <p:spPr>
          <a:xfrm>
            <a:off x="228600" y="223500"/>
            <a:ext cx="78003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6" name="Google Shape;216;p40"/>
          <p:cNvSpPr/>
          <p:nvPr/>
        </p:nvSpPr>
        <p:spPr>
          <a:xfrm>
            <a:off x="228600" y="223500"/>
            <a:ext cx="68427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7" name="Google Shape;217;p40"/>
          <p:cNvSpPr txBox="1"/>
          <p:nvPr>
            <p:ph type="title"/>
          </p:nvPr>
        </p:nvSpPr>
        <p:spPr>
          <a:xfrm>
            <a:off x="374200" y="19208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40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/>
        </p:txBody>
      </p:sp>
      <p:sp>
        <p:nvSpPr>
          <p:cNvPr id="219" name="Google Shape;219;p40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0" name="Google Shape;220;p40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 color 3">
  <p:cSld name="CUSTOM_12"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/>
          <p:nvPr/>
        </p:nvSpPr>
        <p:spPr>
          <a:xfrm>
            <a:off x="228600" y="223500"/>
            <a:ext cx="86871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3" name="Google Shape;223;p41"/>
          <p:cNvSpPr/>
          <p:nvPr/>
        </p:nvSpPr>
        <p:spPr>
          <a:xfrm>
            <a:off x="228600" y="223500"/>
            <a:ext cx="78003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4" name="Google Shape;224;p41"/>
          <p:cNvSpPr/>
          <p:nvPr/>
        </p:nvSpPr>
        <p:spPr>
          <a:xfrm>
            <a:off x="228600" y="223500"/>
            <a:ext cx="6842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5" name="Google Shape;225;p41"/>
          <p:cNvSpPr txBox="1"/>
          <p:nvPr>
            <p:ph type="title"/>
          </p:nvPr>
        </p:nvSpPr>
        <p:spPr>
          <a:xfrm>
            <a:off x="374200" y="19208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41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●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○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Public Sans Medium"/>
              <a:buChar char="■"/>
              <a:defRPr sz="1400"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/>
        </p:txBody>
      </p:sp>
      <p:sp>
        <p:nvSpPr>
          <p:cNvPr id="227" name="Google Shape;227;p41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8" name="Google Shape;228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41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ny Overview">
  <p:cSld name="ONE_COLUMN_TEXT">
    <p:bg>
      <p:bgPr>
        <a:solidFill>
          <a:schemeClr val="dk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/>
          <p:nvPr/>
        </p:nvSpPr>
        <p:spPr>
          <a:xfrm>
            <a:off x="3899425" y="223500"/>
            <a:ext cx="50160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32" name="Google Shape;232;p42"/>
          <p:cNvSpPr/>
          <p:nvPr>
            <p:ph idx="2" type="pic"/>
          </p:nvPr>
        </p:nvSpPr>
        <p:spPr>
          <a:xfrm>
            <a:off x="228600" y="223500"/>
            <a:ext cx="3547800" cy="3302100"/>
          </a:xfrm>
          <a:prstGeom prst="roundRect">
            <a:avLst>
              <a:gd fmla="val 9186" name="adj"/>
            </a:avLst>
          </a:prstGeom>
          <a:noFill/>
          <a:ln>
            <a:noFill/>
          </a:ln>
        </p:spPr>
      </p:sp>
      <p:sp>
        <p:nvSpPr>
          <p:cNvPr id="233" name="Google Shape;233;p42"/>
          <p:cNvSpPr txBox="1"/>
          <p:nvPr>
            <p:ph idx="1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4" name="Google Shape;234;p42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5" name="Google Shape;235;p42"/>
          <p:cNvSpPr txBox="1"/>
          <p:nvPr>
            <p:ph type="title"/>
          </p:nvPr>
        </p:nvSpPr>
        <p:spPr>
          <a:xfrm>
            <a:off x="4024125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42"/>
          <p:cNvSpPr txBox="1"/>
          <p:nvPr>
            <p:ph idx="4" type="body"/>
          </p:nvPr>
        </p:nvSpPr>
        <p:spPr>
          <a:xfrm>
            <a:off x="4024125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37" name="Google Shape;237;p42"/>
          <p:cNvSpPr txBox="1"/>
          <p:nvPr>
            <p:ph idx="5" type="title"/>
          </p:nvPr>
        </p:nvSpPr>
        <p:spPr>
          <a:xfrm>
            <a:off x="6588700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2"/>
          <p:cNvSpPr txBox="1"/>
          <p:nvPr>
            <p:ph idx="6" type="body"/>
          </p:nvPr>
        </p:nvSpPr>
        <p:spPr>
          <a:xfrm>
            <a:off x="6588700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39" name="Google Shape;239;p42"/>
          <p:cNvSpPr txBox="1"/>
          <p:nvPr>
            <p:ph idx="7" type="title"/>
          </p:nvPr>
        </p:nvSpPr>
        <p:spPr>
          <a:xfrm>
            <a:off x="4024138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42"/>
          <p:cNvSpPr txBox="1"/>
          <p:nvPr>
            <p:ph idx="8" type="body"/>
          </p:nvPr>
        </p:nvSpPr>
        <p:spPr>
          <a:xfrm>
            <a:off x="4024138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1" name="Google Shape;241;p42"/>
          <p:cNvSpPr txBox="1"/>
          <p:nvPr>
            <p:ph idx="9" type="title"/>
          </p:nvPr>
        </p:nvSpPr>
        <p:spPr>
          <a:xfrm>
            <a:off x="6588713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2"/>
          <p:cNvSpPr txBox="1"/>
          <p:nvPr>
            <p:ph idx="13" type="body"/>
          </p:nvPr>
        </p:nvSpPr>
        <p:spPr>
          <a:xfrm>
            <a:off x="6588713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3" name="Google Shape;243;p42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 &amp; Outcomes">
  <p:cSld name="MAIN_POINT">
    <p:bg>
      <p:bgPr>
        <a:solidFill>
          <a:schemeClr val="dk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46" name="Google Shape;246;p43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7" name="Google Shape;247;p43"/>
          <p:cNvSpPr txBox="1"/>
          <p:nvPr>
            <p:ph idx="2" type="subTitle"/>
          </p:nvPr>
        </p:nvSpPr>
        <p:spPr>
          <a:xfrm>
            <a:off x="538050" y="396875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3"/>
          <p:cNvSpPr txBox="1"/>
          <p:nvPr>
            <p:ph idx="3" type="body"/>
          </p:nvPr>
        </p:nvSpPr>
        <p:spPr>
          <a:xfrm>
            <a:off x="538050" y="693751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43"/>
          <p:cNvSpPr txBox="1"/>
          <p:nvPr>
            <p:ph type="title"/>
          </p:nvPr>
        </p:nvSpPr>
        <p:spPr>
          <a:xfrm>
            <a:off x="393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0" name="Google Shape;250;p43"/>
          <p:cNvSpPr txBox="1"/>
          <p:nvPr>
            <p:ph idx="4" type="subTitle"/>
          </p:nvPr>
        </p:nvSpPr>
        <p:spPr>
          <a:xfrm>
            <a:off x="538050" y="1224478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3"/>
          <p:cNvSpPr txBox="1"/>
          <p:nvPr>
            <p:ph idx="5" type="body"/>
          </p:nvPr>
        </p:nvSpPr>
        <p:spPr>
          <a:xfrm>
            <a:off x="538050" y="1521355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2" name="Google Shape;252;p43"/>
          <p:cNvSpPr txBox="1"/>
          <p:nvPr>
            <p:ph idx="6" type="subTitle"/>
          </p:nvPr>
        </p:nvSpPr>
        <p:spPr>
          <a:xfrm>
            <a:off x="538050" y="2130802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43"/>
          <p:cNvSpPr txBox="1"/>
          <p:nvPr>
            <p:ph idx="7" type="body"/>
          </p:nvPr>
        </p:nvSpPr>
        <p:spPr>
          <a:xfrm>
            <a:off x="538050" y="2427671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4" name="Google Shape;254;p43"/>
          <p:cNvSpPr txBox="1"/>
          <p:nvPr>
            <p:ph idx="8" type="subTitle"/>
          </p:nvPr>
        </p:nvSpPr>
        <p:spPr>
          <a:xfrm>
            <a:off x="538050" y="3037130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3"/>
          <p:cNvSpPr txBox="1"/>
          <p:nvPr>
            <p:ph idx="9" type="body"/>
          </p:nvPr>
        </p:nvSpPr>
        <p:spPr>
          <a:xfrm>
            <a:off x="538050" y="3334000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6" name="Google Shape;256;p43"/>
          <p:cNvSpPr/>
          <p:nvPr/>
        </p:nvSpPr>
        <p:spPr>
          <a:xfrm>
            <a:off x="4633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57" name="Google Shape;257;p43"/>
          <p:cNvSpPr txBox="1"/>
          <p:nvPr>
            <p:ph idx="13" type="body"/>
          </p:nvPr>
        </p:nvSpPr>
        <p:spPr>
          <a:xfrm>
            <a:off x="4982950" y="693751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8" name="Google Shape;258;p43"/>
          <p:cNvSpPr txBox="1"/>
          <p:nvPr>
            <p:ph idx="14" type="title"/>
          </p:nvPr>
        </p:nvSpPr>
        <p:spPr>
          <a:xfrm>
            <a:off x="4798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9" name="Google Shape;259;p43"/>
          <p:cNvSpPr txBox="1"/>
          <p:nvPr>
            <p:ph idx="15" type="subTitle"/>
          </p:nvPr>
        </p:nvSpPr>
        <p:spPr>
          <a:xfrm>
            <a:off x="4982950" y="1224478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3"/>
          <p:cNvSpPr txBox="1"/>
          <p:nvPr>
            <p:ph idx="16" type="body"/>
          </p:nvPr>
        </p:nvSpPr>
        <p:spPr>
          <a:xfrm>
            <a:off x="4982950" y="1521354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61" name="Google Shape;261;p43"/>
          <p:cNvSpPr txBox="1"/>
          <p:nvPr>
            <p:ph idx="17" type="subTitle"/>
          </p:nvPr>
        </p:nvSpPr>
        <p:spPr>
          <a:xfrm>
            <a:off x="4982950" y="2130801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43"/>
          <p:cNvSpPr txBox="1"/>
          <p:nvPr>
            <p:ph idx="18" type="body"/>
          </p:nvPr>
        </p:nvSpPr>
        <p:spPr>
          <a:xfrm>
            <a:off x="4982950" y="2427670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63" name="Google Shape;263;p43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64" name="Google Shape;264;p43"/>
          <p:cNvSpPr txBox="1"/>
          <p:nvPr>
            <p:ph idx="19" type="subTitle"/>
          </p:nvPr>
        </p:nvSpPr>
        <p:spPr>
          <a:xfrm>
            <a:off x="4982950" y="3037129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3"/>
          <p:cNvSpPr txBox="1"/>
          <p:nvPr>
            <p:ph idx="20" type="body"/>
          </p:nvPr>
        </p:nvSpPr>
        <p:spPr>
          <a:xfrm>
            <a:off x="4982950" y="3333998"/>
            <a:ext cx="3582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66" name="Google Shape;266;p43"/>
          <p:cNvSpPr txBox="1"/>
          <p:nvPr>
            <p:ph idx="21" type="subTitle"/>
          </p:nvPr>
        </p:nvSpPr>
        <p:spPr>
          <a:xfrm>
            <a:off x="4982950" y="396875"/>
            <a:ext cx="3582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w We Work">
  <p:cSld name="SECTION_TITLE_AND_DESCRIPTION">
    <p:bg>
      <p:bgPr>
        <a:solidFill>
          <a:schemeClr val="dk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/>
          <p:nvPr/>
        </p:nvSpPr>
        <p:spPr>
          <a:xfrm>
            <a:off x="226275" y="223500"/>
            <a:ext cx="2816100" cy="1171500"/>
          </a:xfrm>
          <a:prstGeom prst="roundRect">
            <a:avLst>
              <a:gd fmla="val 2489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69" name="Google Shape;269;p44"/>
          <p:cNvSpPr/>
          <p:nvPr/>
        </p:nvSpPr>
        <p:spPr>
          <a:xfrm>
            <a:off x="3165850" y="223500"/>
            <a:ext cx="2813700" cy="3706800"/>
          </a:xfrm>
          <a:prstGeom prst="roundRect">
            <a:avLst>
              <a:gd fmla="val 14139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70" name="Google Shape;270;p44"/>
          <p:cNvSpPr/>
          <p:nvPr>
            <p:ph idx="2" type="pic"/>
          </p:nvPr>
        </p:nvSpPr>
        <p:spPr>
          <a:xfrm>
            <a:off x="228675" y="1535050"/>
            <a:ext cx="2813700" cy="239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71" name="Google Shape;271;p44"/>
          <p:cNvSpPr/>
          <p:nvPr/>
        </p:nvSpPr>
        <p:spPr>
          <a:xfrm>
            <a:off x="6103025" y="2763825"/>
            <a:ext cx="2816100" cy="1171500"/>
          </a:xfrm>
          <a:prstGeom prst="roundRect">
            <a:avLst>
              <a:gd fmla="val 2489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72" name="Google Shape;272;p44"/>
          <p:cNvSpPr/>
          <p:nvPr>
            <p:ph idx="3" type="pic"/>
          </p:nvPr>
        </p:nvSpPr>
        <p:spPr>
          <a:xfrm>
            <a:off x="6105350" y="223500"/>
            <a:ext cx="2813700" cy="239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73" name="Google Shape;273;p44"/>
          <p:cNvSpPr txBox="1"/>
          <p:nvPr>
            <p:ph idx="1" type="subTitle"/>
          </p:nvPr>
        </p:nvSpPr>
        <p:spPr>
          <a:xfrm>
            <a:off x="210100" y="4062125"/>
            <a:ext cx="4860600" cy="64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4" name="Google Shape;274;p44"/>
          <p:cNvSpPr txBox="1"/>
          <p:nvPr>
            <p:ph idx="4" type="subTitle"/>
          </p:nvPr>
        </p:nvSpPr>
        <p:spPr>
          <a:xfrm>
            <a:off x="415725" y="291000"/>
            <a:ext cx="2437200" cy="103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4"/>
          <p:cNvSpPr txBox="1"/>
          <p:nvPr>
            <p:ph idx="5" type="subTitle"/>
          </p:nvPr>
        </p:nvSpPr>
        <p:spPr>
          <a:xfrm>
            <a:off x="6292475" y="2831325"/>
            <a:ext cx="2437200" cy="103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4"/>
          <p:cNvSpPr txBox="1"/>
          <p:nvPr>
            <p:ph type="title"/>
          </p:nvPr>
        </p:nvSpPr>
        <p:spPr>
          <a:xfrm>
            <a:off x="3357469" y="375900"/>
            <a:ext cx="2492700" cy="10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7" name="Google Shape;277;p44"/>
          <p:cNvSpPr txBox="1"/>
          <p:nvPr>
            <p:ph idx="6" type="body"/>
          </p:nvPr>
        </p:nvSpPr>
        <p:spPr>
          <a:xfrm>
            <a:off x="3321050" y="1395000"/>
            <a:ext cx="2384400" cy="239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8" name="Google Shape;278;p44"/>
          <p:cNvSpPr txBox="1"/>
          <p:nvPr>
            <p:ph idx="7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9" name="Google Shape;279;p44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CAPTION_ONLY">
    <p:bg>
      <p:bgPr>
        <a:solidFill>
          <a:schemeClr val="dk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/>
          <p:nvPr>
            <p:ph idx="1" type="subTitle"/>
          </p:nvPr>
        </p:nvSpPr>
        <p:spPr>
          <a:xfrm>
            <a:off x="228600" y="3858425"/>
            <a:ext cx="2202600" cy="84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2" name="Google Shape;282;p45"/>
          <p:cNvSpPr/>
          <p:nvPr>
            <p:ph idx="2" type="pic"/>
          </p:nvPr>
        </p:nvSpPr>
        <p:spPr>
          <a:xfrm>
            <a:off x="3351555" y="17747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83" name="Google Shape;283;p45"/>
          <p:cNvSpPr/>
          <p:nvPr>
            <p:ph idx="3" type="pic"/>
          </p:nvPr>
        </p:nvSpPr>
        <p:spPr>
          <a:xfrm>
            <a:off x="4641661" y="17747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84" name="Google Shape;284;p45"/>
          <p:cNvSpPr/>
          <p:nvPr>
            <p:ph idx="4" type="pic"/>
          </p:nvPr>
        </p:nvSpPr>
        <p:spPr>
          <a:xfrm>
            <a:off x="2061450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85" name="Google Shape;285;p45"/>
          <p:cNvSpPr/>
          <p:nvPr>
            <p:ph idx="5" type="pic"/>
          </p:nvPr>
        </p:nvSpPr>
        <p:spPr>
          <a:xfrm>
            <a:off x="3351555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86" name="Google Shape;286;p45"/>
          <p:cNvSpPr/>
          <p:nvPr>
            <p:ph idx="6" type="pic"/>
          </p:nvPr>
        </p:nvSpPr>
        <p:spPr>
          <a:xfrm>
            <a:off x="4641661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87" name="Google Shape;287;p45"/>
          <p:cNvSpPr/>
          <p:nvPr>
            <p:ph idx="7" type="pic"/>
          </p:nvPr>
        </p:nvSpPr>
        <p:spPr>
          <a:xfrm>
            <a:off x="5931766" y="1818190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88" name="Google Shape;288;p45"/>
          <p:cNvSpPr txBox="1"/>
          <p:nvPr>
            <p:ph idx="8" type="body"/>
          </p:nvPr>
        </p:nvSpPr>
        <p:spPr>
          <a:xfrm>
            <a:off x="3351550" y="1328275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9" name="Google Shape;289;p45"/>
          <p:cNvSpPr txBox="1"/>
          <p:nvPr>
            <p:ph idx="9" type="body"/>
          </p:nvPr>
        </p:nvSpPr>
        <p:spPr>
          <a:xfrm>
            <a:off x="4641650" y="1328275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0" name="Google Shape;290;p45"/>
          <p:cNvSpPr txBox="1"/>
          <p:nvPr>
            <p:ph idx="13" type="body"/>
          </p:nvPr>
        </p:nvSpPr>
        <p:spPr>
          <a:xfrm>
            <a:off x="2061425" y="297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1" name="Google Shape;291;p45"/>
          <p:cNvSpPr txBox="1"/>
          <p:nvPr>
            <p:ph idx="14" type="body"/>
          </p:nvPr>
        </p:nvSpPr>
        <p:spPr>
          <a:xfrm>
            <a:off x="3351525" y="297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2" name="Google Shape;292;p45"/>
          <p:cNvSpPr txBox="1"/>
          <p:nvPr>
            <p:ph idx="15" type="body"/>
          </p:nvPr>
        </p:nvSpPr>
        <p:spPr>
          <a:xfrm>
            <a:off x="4641650" y="296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3" name="Google Shape;293;p45"/>
          <p:cNvSpPr txBox="1"/>
          <p:nvPr>
            <p:ph idx="16" type="body"/>
          </p:nvPr>
        </p:nvSpPr>
        <p:spPr>
          <a:xfrm>
            <a:off x="5931775" y="2968988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4" name="Google Shape;294;p45"/>
          <p:cNvSpPr/>
          <p:nvPr>
            <p:ph idx="17" type="pic"/>
          </p:nvPr>
        </p:nvSpPr>
        <p:spPr>
          <a:xfrm>
            <a:off x="2706505" y="346891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5" name="Google Shape;295;p45"/>
          <p:cNvSpPr/>
          <p:nvPr>
            <p:ph idx="18" type="pic"/>
          </p:nvPr>
        </p:nvSpPr>
        <p:spPr>
          <a:xfrm>
            <a:off x="3996611" y="346891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6" name="Google Shape;296;p45"/>
          <p:cNvSpPr/>
          <p:nvPr>
            <p:ph idx="19" type="pic"/>
          </p:nvPr>
        </p:nvSpPr>
        <p:spPr>
          <a:xfrm>
            <a:off x="5286716" y="3468915"/>
            <a:ext cx="1150800" cy="115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7" name="Google Shape;297;p45"/>
          <p:cNvSpPr txBox="1"/>
          <p:nvPr>
            <p:ph idx="20" type="body"/>
          </p:nvPr>
        </p:nvSpPr>
        <p:spPr>
          <a:xfrm>
            <a:off x="2706475" y="4629713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8" name="Google Shape;298;p45"/>
          <p:cNvSpPr txBox="1"/>
          <p:nvPr>
            <p:ph idx="21" type="body"/>
          </p:nvPr>
        </p:nvSpPr>
        <p:spPr>
          <a:xfrm>
            <a:off x="3996600" y="4619713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9" name="Google Shape;299;p45"/>
          <p:cNvSpPr txBox="1"/>
          <p:nvPr>
            <p:ph idx="22" type="body"/>
          </p:nvPr>
        </p:nvSpPr>
        <p:spPr>
          <a:xfrm>
            <a:off x="5286725" y="4619713"/>
            <a:ext cx="1150800" cy="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0" name="Google Shape;300;p45"/>
          <p:cNvSpPr txBox="1"/>
          <p:nvPr>
            <p:ph idx="2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1" name="Google Shape;301;p45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le Overview">
  <p:cSld name="BIG_NUMBER">
    <p:bg>
      <p:bgPr>
        <a:solidFill>
          <a:schemeClr val="dk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/>
          <p:nvPr/>
        </p:nvSpPr>
        <p:spPr>
          <a:xfrm>
            <a:off x="2286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04" name="Google Shape;304;p46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5" name="Google Shape;305;p46"/>
          <p:cNvSpPr txBox="1"/>
          <p:nvPr>
            <p:ph idx="2" type="body"/>
          </p:nvPr>
        </p:nvSpPr>
        <p:spPr>
          <a:xfrm>
            <a:off x="5373925" y="3376450"/>
            <a:ext cx="3541500" cy="10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6" name="Google Shape;306;p46"/>
          <p:cNvSpPr txBox="1"/>
          <p:nvPr>
            <p:ph idx="3" type="body"/>
          </p:nvPr>
        </p:nvSpPr>
        <p:spPr>
          <a:xfrm>
            <a:off x="2801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07" name="Google Shape;307;p46"/>
          <p:cNvSpPr/>
          <p:nvPr/>
        </p:nvSpPr>
        <p:spPr>
          <a:xfrm>
            <a:off x="24311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08" name="Google Shape;308;p46"/>
          <p:cNvSpPr txBox="1"/>
          <p:nvPr>
            <p:ph idx="4" type="body"/>
          </p:nvPr>
        </p:nvSpPr>
        <p:spPr>
          <a:xfrm>
            <a:off x="24826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09" name="Google Shape;309;p46"/>
          <p:cNvSpPr/>
          <p:nvPr/>
        </p:nvSpPr>
        <p:spPr>
          <a:xfrm>
            <a:off x="46336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10" name="Google Shape;310;p46"/>
          <p:cNvSpPr txBox="1"/>
          <p:nvPr>
            <p:ph idx="5" type="body"/>
          </p:nvPr>
        </p:nvSpPr>
        <p:spPr>
          <a:xfrm>
            <a:off x="46851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1" name="Google Shape;311;p46"/>
          <p:cNvSpPr/>
          <p:nvPr/>
        </p:nvSpPr>
        <p:spPr>
          <a:xfrm>
            <a:off x="6836100" y="223500"/>
            <a:ext cx="2080200" cy="2892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ublic Sans"/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12" name="Google Shape;312;p46"/>
          <p:cNvSpPr txBox="1"/>
          <p:nvPr>
            <p:ph idx="6" type="body"/>
          </p:nvPr>
        </p:nvSpPr>
        <p:spPr>
          <a:xfrm>
            <a:off x="6887650" y="320950"/>
            <a:ext cx="19164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13" name="Google Shape;313;p46"/>
          <p:cNvSpPr txBox="1"/>
          <p:nvPr>
            <p:ph idx="7" type="subTitle"/>
          </p:nvPr>
        </p:nvSpPr>
        <p:spPr>
          <a:xfrm>
            <a:off x="2801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46"/>
          <p:cNvSpPr txBox="1"/>
          <p:nvPr>
            <p:ph idx="8" type="subTitle"/>
          </p:nvPr>
        </p:nvSpPr>
        <p:spPr>
          <a:xfrm>
            <a:off x="24826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46"/>
          <p:cNvSpPr txBox="1"/>
          <p:nvPr>
            <p:ph idx="9" type="subTitle"/>
          </p:nvPr>
        </p:nvSpPr>
        <p:spPr>
          <a:xfrm>
            <a:off x="46851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46"/>
          <p:cNvSpPr txBox="1"/>
          <p:nvPr>
            <p:ph idx="13" type="subTitle"/>
          </p:nvPr>
        </p:nvSpPr>
        <p:spPr>
          <a:xfrm>
            <a:off x="6887650" y="2543875"/>
            <a:ext cx="1799400" cy="49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6"/>
          <p:cNvSpPr txBox="1"/>
          <p:nvPr>
            <p:ph idx="14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8" name="Google Shape;318;p46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Rules" type="blank">
  <p:cSld name="BLANK">
    <p:bg>
      <p:bgPr>
        <a:solidFill>
          <a:schemeClr val="dk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>
            <p:ph idx="1" type="body"/>
          </p:nvPr>
        </p:nvSpPr>
        <p:spPr>
          <a:xfrm>
            <a:off x="228600" y="223500"/>
            <a:ext cx="4280700" cy="14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1" name="Google Shape;321;p47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2" name="Google Shape;322;p47"/>
          <p:cNvSpPr txBox="1"/>
          <p:nvPr>
            <p:ph idx="3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3" name="Google Shape;323;p47"/>
          <p:cNvSpPr/>
          <p:nvPr/>
        </p:nvSpPr>
        <p:spPr>
          <a:xfrm>
            <a:off x="4633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24" name="Google Shape;324;p47"/>
          <p:cNvSpPr txBox="1"/>
          <p:nvPr>
            <p:ph idx="4" type="subTitle"/>
          </p:nvPr>
        </p:nvSpPr>
        <p:spPr>
          <a:xfrm>
            <a:off x="4849425" y="1251515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47"/>
          <p:cNvSpPr txBox="1"/>
          <p:nvPr>
            <p:ph idx="5" type="body"/>
          </p:nvPr>
        </p:nvSpPr>
        <p:spPr>
          <a:xfrm>
            <a:off x="4849488" y="1548391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26" name="Google Shape;326;p47"/>
          <p:cNvSpPr txBox="1"/>
          <p:nvPr>
            <p:ph idx="6" type="subTitle"/>
          </p:nvPr>
        </p:nvSpPr>
        <p:spPr>
          <a:xfrm>
            <a:off x="4849425" y="2052387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47"/>
          <p:cNvSpPr txBox="1"/>
          <p:nvPr>
            <p:ph idx="7" type="body"/>
          </p:nvPr>
        </p:nvSpPr>
        <p:spPr>
          <a:xfrm>
            <a:off x="4849488" y="2349257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28" name="Google Shape;328;p47"/>
          <p:cNvSpPr txBox="1"/>
          <p:nvPr>
            <p:ph idx="8" type="subTitle"/>
          </p:nvPr>
        </p:nvSpPr>
        <p:spPr>
          <a:xfrm>
            <a:off x="4849425" y="2859065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47"/>
          <p:cNvSpPr txBox="1"/>
          <p:nvPr>
            <p:ph idx="9" type="body"/>
          </p:nvPr>
        </p:nvSpPr>
        <p:spPr>
          <a:xfrm>
            <a:off x="4849488" y="3155934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30" name="Google Shape;330;p47"/>
          <p:cNvSpPr txBox="1"/>
          <p:nvPr>
            <p:ph idx="13" type="subTitle"/>
          </p:nvPr>
        </p:nvSpPr>
        <p:spPr>
          <a:xfrm>
            <a:off x="4849425" y="3747093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47"/>
          <p:cNvSpPr txBox="1"/>
          <p:nvPr>
            <p:ph idx="14" type="body"/>
          </p:nvPr>
        </p:nvSpPr>
        <p:spPr>
          <a:xfrm>
            <a:off x="4849488" y="4043962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32" name="Google Shape;332;p47"/>
          <p:cNvSpPr txBox="1"/>
          <p:nvPr>
            <p:ph idx="15" type="subTitle"/>
          </p:nvPr>
        </p:nvSpPr>
        <p:spPr>
          <a:xfrm>
            <a:off x="4849425" y="450638"/>
            <a:ext cx="38490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47"/>
          <p:cNvSpPr txBox="1"/>
          <p:nvPr>
            <p:ph idx="16" type="body"/>
          </p:nvPr>
        </p:nvSpPr>
        <p:spPr>
          <a:xfrm>
            <a:off x="4849488" y="747514"/>
            <a:ext cx="38490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34" name="Google Shape;334;p47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1">
    <p:bg>
      <p:bgPr>
        <a:solidFill>
          <a:schemeClr val="dk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/>
          <p:nvPr>
            <p:ph type="title"/>
          </p:nvPr>
        </p:nvSpPr>
        <p:spPr>
          <a:xfrm>
            <a:off x="962775" y="223500"/>
            <a:ext cx="7952700" cy="20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b="1" sz="96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Public Sans"/>
              <a:buNone/>
              <a:defRPr b="1" sz="9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ols &amp; Meetings">
  <p:cSld name="CUSTOM_2">
    <p:bg>
      <p:bgPr>
        <a:solidFill>
          <a:schemeClr val="dk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9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40" name="Google Shape;340;p49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1" name="Google Shape;341;p49"/>
          <p:cNvSpPr txBox="1"/>
          <p:nvPr>
            <p:ph type="title"/>
          </p:nvPr>
        </p:nvSpPr>
        <p:spPr>
          <a:xfrm>
            <a:off x="393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2" name="Google Shape;342;p49"/>
          <p:cNvSpPr txBox="1"/>
          <p:nvPr>
            <p:ph idx="2" type="body"/>
          </p:nvPr>
        </p:nvSpPr>
        <p:spPr>
          <a:xfrm>
            <a:off x="517200" y="396875"/>
            <a:ext cx="3703500" cy="33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3" name="Google Shape;343;p49"/>
          <p:cNvSpPr/>
          <p:nvPr/>
        </p:nvSpPr>
        <p:spPr>
          <a:xfrm>
            <a:off x="4633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44" name="Google Shape;344;p49"/>
          <p:cNvSpPr txBox="1"/>
          <p:nvPr>
            <p:ph idx="3" type="title"/>
          </p:nvPr>
        </p:nvSpPr>
        <p:spPr>
          <a:xfrm>
            <a:off x="4798700" y="3932625"/>
            <a:ext cx="35820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5" name="Google Shape;345;p49"/>
          <p:cNvSpPr txBox="1"/>
          <p:nvPr>
            <p:ph idx="4" type="body"/>
          </p:nvPr>
        </p:nvSpPr>
        <p:spPr>
          <a:xfrm>
            <a:off x="4922200" y="396875"/>
            <a:ext cx="3703500" cy="33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6" name="Google Shape;346;p49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ps for success">
  <p:cSld name="CUSTOM_3">
    <p:bg>
      <p:bgPr>
        <a:solidFill>
          <a:schemeClr val="dk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0"/>
          <p:cNvSpPr/>
          <p:nvPr/>
        </p:nvSpPr>
        <p:spPr>
          <a:xfrm>
            <a:off x="3899425" y="223500"/>
            <a:ext cx="5016000" cy="4483800"/>
          </a:xfrm>
          <a:prstGeom prst="roundRect">
            <a:avLst>
              <a:gd fmla="val 716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49" name="Google Shape;349;p50"/>
          <p:cNvSpPr/>
          <p:nvPr>
            <p:ph idx="2" type="pic"/>
          </p:nvPr>
        </p:nvSpPr>
        <p:spPr>
          <a:xfrm>
            <a:off x="228600" y="223500"/>
            <a:ext cx="3547800" cy="3302100"/>
          </a:xfrm>
          <a:prstGeom prst="roundRect">
            <a:avLst>
              <a:gd fmla="val 9186" name="adj"/>
            </a:avLst>
          </a:prstGeom>
          <a:noFill/>
          <a:ln>
            <a:noFill/>
          </a:ln>
        </p:spPr>
      </p:sp>
      <p:sp>
        <p:nvSpPr>
          <p:cNvPr id="350" name="Google Shape;350;p50"/>
          <p:cNvSpPr txBox="1"/>
          <p:nvPr>
            <p:ph idx="1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1" name="Google Shape;351;p50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2" name="Google Shape;352;p50"/>
          <p:cNvSpPr txBox="1"/>
          <p:nvPr>
            <p:ph type="title"/>
          </p:nvPr>
        </p:nvSpPr>
        <p:spPr>
          <a:xfrm>
            <a:off x="4024125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50"/>
          <p:cNvSpPr txBox="1"/>
          <p:nvPr>
            <p:ph idx="4" type="body"/>
          </p:nvPr>
        </p:nvSpPr>
        <p:spPr>
          <a:xfrm>
            <a:off x="4024125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54" name="Google Shape;354;p50"/>
          <p:cNvSpPr txBox="1"/>
          <p:nvPr>
            <p:ph idx="5" type="title"/>
          </p:nvPr>
        </p:nvSpPr>
        <p:spPr>
          <a:xfrm>
            <a:off x="6588700" y="430338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0"/>
          <p:cNvSpPr txBox="1"/>
          <p:nvPr>
            <p:ph idx="6" type="body"/>
          </p:nvPr>
        </p:nvSpPr>
        <p:spPr>
          <a:xfrm>
            <a:off x="6588700" y="1261138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56" name="Google Shape;356;p50"/>
          <p:cNvSpPr txBox="1"/>
          <p:nvPr>
            <p:ph idx="7" type="title"/>
          </p:nvPr>
        </p:nvSpPr>
        <p:spPr>
          <a:xfrm>
            <a:off x="4024138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0"/>
          <p:cNvSpPr txBox="1"/>
          <p:nvPr>
            <p:ph idx="8" type="body"/>
          </p:nvPr>
        </p:nvSpPr>
        <p:spPr>
          <a:xfrm>
            <a:off x="4024138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58" name="Google Shape;358;p50"/>
          <p:cNvSpPr txBox="1"/>
          <p:nvPr>
            <p:ph idx="9" type="title"/>
          </p:nvPr>
        </p:nvSpPr>
        <p:spPr>
          <a:xfrm>
            <a:off x="6588713" y="2685663"/>
            <a:ext cx="15585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0"/>
          <p:cNvSpPr txBox="1"/>
          <p:nvPr>
            <p:ph idx="13" type="body"/>
          </p:nvPr>
        </p:nvSpPr>
        <p:spPr>
          <a:xfrm>
            <a:off x="6588713" y="3516463"/>
            <a:ext cx="2202000" cy="9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60" name="Google Shape;360;p50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admap">
  <p:cSld name="CUSTOM_4">
    <p:bg>
      <p:bgPr>
        <a:solidFill>
          <a:schemeClr val="dk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3" name="Google Shape;363;p51"/>
          <p:cNvSpPr txBox="1"/>
          <p:nvPr>
            <p:ph idx="2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4" name="Google Shape;364;p51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step process">
  <p:cSld name="CUSTOM_5">
    <p:bg>
      <p:bgPr>
        <a:solidFill>
          <a:schemeClr val="dk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"/>
          <p:cNvSpPr/>
          <p:nvPr/>
        </p:nvSpPr>
        <p:spPr>
          <a:xfrm>
            <a:off x="228600" y="2235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67" name="Google Shape;367;p52"/>
          <p:cNvSpPr txBox="1"/>
          <p:nvPr>
            <p:ph idx="1" type="subTitle"/>
          </p:nvPr>
        </p:nvSpPr>
        <p:spPr>
          <a:xfrm>
            <a:off x="284650" y="2956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52"/>
          <p:cNvSpPr txBox="1"/>
          <p:nvPr>
            <p:ph idx="2" type="body"/>
          </p:nvPr>
        </p:nvSpPr>
        <p:spPr>
          <a:xfrm>
            <a:off x="28465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69" name="Google Shape;369;p52"/>
          <p:cNvSpPr txBox="1"/>
          <p:nvPr>
            <p:ph type="title"/>
          </p:nvPr>
        </p:nvSpPr>
        <p:spPr>
          <a:xfrm>
            <a:off x="240850" y="3175000"/>
            <a:ext cx="5004000" cy="15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52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1" name="Google Shape;371;p52"/>
          <p:cNvSpPr/>
          <p:nvPr/>
        </p:nvSpPr>
        <p:spPr>
          <a:xfrm>
            <a:off x="3165150" y="2235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72" name="Google Shape;372;p52"/>
          <p:cNvSpPr txBox="1"/>
          <p:nvPr>
            <p:ph idx="4" type="subTitle"/>
          </p:nvPr>
        </p:nvSpPr>
        <p:spPr>
          <a:xfrm>
            <a:off x="3221200" y="2956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52"/>
          <p:cNvSpPr txBox="1"/>
          <p:nvPr>
            <p:ph idx="5" type="body"/>
          </p:nvPr>
        </p:nvSpPr>
        <p:spPr>
          <a:xfrm>
            <a:off x="322120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74" name="Google Shape;374;p52"/>
          <p:cNvSpPr/>
          <p:nvPr/>
        </p:nvSpPr>
        <p:spPr>
          <a:xfrm>
            <a:off x="6101700" y="2235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75" name="Google Shape;375;p52"/>
          <p:cNvSpPr txBox="1"/>
          <p:nvPr>
            <p:ph idx="6" type="subTitle"/>
          </p:nvPr>
        </p:nvSpPr>
        <p:spPr>
          <a:xfrm>
            <a:off x="6157750" y="2956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52"/>
          <p:cNvSpPr txBox="1"/>
          <p:nvPr>
            <p:ph idx="7" type="body"/>
          </p:nvPr>
        </p:nvSpPr>
        <p:spPr>
          <a:xfrm>
            <a:off x="615775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77" name="Google Shape;377;p52"/>
          <p:cNvSpPr/>
          <p:nvPr/>
        </p:nvSpPr>
        <p:spPr>
          <a:xfrm>
            <a:off x="6101700" y="2531700"/>
            <a:ext cx="2813700" cy="21756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78" name="Google Shape;378;p52"/>
          <p:cNvSpPr txBox="1"/>
          <p:nvPr>
            <p:ph idx="8" type="subTitle"/>
          </p:nvPr>
        </p:nvSpPr>
        <p:spPr>
          <a:xfrm>
            <a:off x="6157750" y="2603800"/>
            <a:ext cx="21462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52"/>
          <p:cNvSpPr txBox="1"/>
          <p:nvPr>
            <p:ph idx="9" type="body"/>
          </p:nvPr>
        </p:nvSpPr>
        <p:spPr>
          <a:xfrm>
            <a:off x="6157750" y="32716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80" name="Google Shape;380;p52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eas &amp; Suggestion ">
  <p:cSld name="CUSTOM_6">
    <p:bg>
      <p:bgPr>
        <a:solidFill>
          <a:schemeClr val="dk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 txBox="1"/>
          <p:nvPr>
            <p:ph type="title"/>
          </p:nvPr>
        </p:nvSpPr>
        <p:spPr>
          <a:xfrm>
            <a:off x="240850" y="3175000"/>
            <a:ext cx="5004000" cy="15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3" name="Google Shape;383;p53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4" name="Google Shape;384;p53"/>
          <p:cNvSpPr txBox="1"/>
          <p:nvPr>
            <p:ph idx="2" type="subTitle"/>
          </p:nvPr>
        </p:nvSpPr>
        <p:spPr>
          <a:xfrm>
            <a:off x="228600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5" name="Google Shape;385;p53"/>
          <p:cNvSpPr txBox="1"/>
          <p:nvPr>
            <p:ph idx="3" type="body"/>
          </p:nvPr>
        </p:nvSpPr>
        <p:spPr>
          <a:xfrm>
            <a:off x="228725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6" name="Google Shape;386;p53"/>
          <p:cNvSpPr txBox="1"/>
          <p:nvPr>
            <p:ph idx="4" type="subTitle"/>
          </p:nvPr>
        </p:nvSpPr>
        <p:spPr>
          <a:xfrm>
            <a:off x="2431100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7" name="Google Shape;387;p53"/>
          <p:cNvSpPr txBox="1"/>
          <p:nvPr>
            <p:ph idx="5" type="body"/>
          </p:nvPr>
        </p:nvSpPr>
        <p:spPr>
          <a:xfrm>
            <a:off x="2431225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8" name="Google Shape;388;p53"/>
          <p:cNvSpPr txBox="1"/>
          <p:nvPr>
            <p:ph idx="6" type="subTitle"/>
          </p:nvPr>
        </p:nvSpPr>
        <p:spPr>
          <a:xfrm>
            <a:off x="4633725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9" name="Google Shape;389;p53"/>
          <p:cNvSpPr txBox="1"/>
          <p:nvPr>
            <p:ph idx="7" type="body"/>
          </p:nvPr>
        </p:nvSpPr>
        <p:spPr>
          <a:xfrm>
            <a:off x="4633850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0" name="Google Shape;390;p53"/>
          <p:cNvSpPr txBox="1"/>
          <p:nvPr>
            <p:ph idx="8" type="subTitle"/>
          </p:nvPr>
        </p:nvSpPr>
        <p:spPr>
          <a:xfrm>
            <a:off x="6836100" y="223500"/>
            <a:ext cx="2079300" cy="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1" name="Google Shape;391;p53"/>
          <p:cNvSpPr txBox="1"/>
          <p:nvPr>
            <p:ph idx="9" type="body"/>
          </p:nvPr>
        </p:nvSpPr>
        <p:spPr>
          <a:xfrm>
            <a:off x="6836225" y="698500"/>
            <a:ext cx="20793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2" name="Google Shape;392;p53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Months">
  <p:cSld name="CUSTOM_7">
    <p:bg>
      <p:bgPr>
        <a:solidFill>
          <a:schemeClr val="dk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5" name="Google Shape;395;p54"/>
          <p:cNvSpPr txBox="1"/>
          <p:nvPr>
            <p:ph idx="2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6" name="Google Shape;396;p54"/>
          <p:cNvSpPr/>
          <p:nvPr/>
        </p:nvSpPr>
        <p:spPr>
          <a:xfrm>
            <a:off x="228600" y="223500"/>
            <a:ext cx="2813700" cy="3235200"/>
          </a:xfrm>
          <a:prstGeom prst="roundRect">
            <a:avLst>
              <a:gd fmla="val 7166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97" name="Google Shape;397;p54"/>
          <p:cNvSpPr txBox="1"/>
          <p:nvPr>
            <p:ph idx="3" type="subTitle"/>
          </p:nvPr>
        </p:nvSpPr>
        <p:spPr>
          <a:xfrm>
            <a:off x="284650" y="295600"/>
            <a:ext cx="2572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54"/>
          <p:cNvSpPr txBox="1"/>
          <p:nvPr>
            <p:ph idx="4" type="body"/>
          </p:nvPr>
        </p:nvSpPr>
        <p:spPr>
          <a:xfrm>
            <a:off x="325150" y="1455738"/>
            <a:ext cx="2633700" cy="18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99" name="Google Shape;399;p54"/>
          <p:cNvSpPr/>
          <p:nvPr/>
        </p:nvSpPr>
        <p:spPr>
          <a:xfrm>
            <a:off x="3165150" y="223500"/>
            <a:ext cx="2813700" cy="3235200"/>
          </a:xfrm>
          <a:prstGeom prst="roundRect">
            <a:avLst>
              <a:gd fmla="val 716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00" name="Google Shape;400;p54"/>
          <p:cNvSpPr txBox="1"/>
          <p:nvPr>
            <p:ph idx="5" type="subTitle"/>
          </p:nvPr>
        </p:nvSpPr>
        <p:spPr>
          <a:xfrm>
            <a:off x="3221200" y="295600"/>
            <a:ext cx="2572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54"/>
          <p:cNvSpPr txBox="1"/>
          <p:nvPr>
            <p:ph idx="6" type="body"/>
          </p:nvPr>
        </p:nvSpPr>
        <p:spPr>
          <a:xfrm>
            <a:off x="3261700" y="1455738"/>
            <a:ext cx="2633700" cy="18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02" name="Google Shape;402;p54"/>
          <p:cNvSpPr/>
          <p:nvPr/>
        </p:nvSpPr>
        <p:spPr>
          <a:xfrm>
            <a:off x="6101700" y="223500"/>
            <a:ext cx="2813700" cy="32352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03" name="Google Shape;403;p54"/>
          <p:cNvSpPr txBox="1"/>
          <p:nvPr>
            <p:ph idx="7" type="subTitle"/>
          </p:nvPr>
        </p:nvSpPr>
        <p:spPr>
          <a:xfrm>
            <a:off x="6157750" y="295600"/>
            <a:ext cx="2572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54"/>
          <p:cNvSpPr txBox="1"/>
          <p:nvPr>
            <p:ph idx="8" type="body"/>
          </p:nvPr>
        </p:nvSpPr>
        <p:spPr>
          <a:xfrm>
            <a:off x="6198250" y="1455738"/>
            <a:ext cx="2633700" cy="18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05" name="Google Shape;405;p54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eful links">
  <p:cSld name="CUSTOM_8">
    <p:bg>
      <p:bgPr>
        <a:solidFill>
          <a:schemeClr val="dk1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/>
          <p:nvPr/>
        </p:nvSpPr>
        <p:spPr>
          <a:xfrm>
            <a:off x="4633600" y="223500"/>
            <a:ext cx="4281900" cy="2002800"/>
          </a:xfrm>
          <a:prstGeom prst="roundRect">
            <a:avLst>
              <a:gd fmla="val 12782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08" name="Google Shape;408;p55"/>
          <p:cNvSpPr txBox="1"/>
          <p:nvPr/>
        </p:nvSpPr>
        <p:spPr>
          <a:xfrm>
            <a:off x="3286470" y="3339550"/>
            <a:ext cx="1257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☝️</a:t>
            </a:r>
            <a:endParaRPr sz="7200">
              <a:solidFill>
                <a:schemeClr val="dk1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  <p:sp>
        <p:nvSpPr>
          <p:cNvPr id="409" name="Google Shape;409;p55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0" name="Google Shape;410;p55"/>
          <p:cNvSpPr txBox="1"/>
          <p:nvPr>
            <p:ph idx="2" type="subTitle"/>
          </p:nvPr>
        </p:nvSpPr>
        <p:spPr>
          <a:xfrm>
            <a:off x="5367775" y="3723400"/>
            <a:ext cx="35478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1" name="Google Shape;411;p55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12" name="Google Shape;412;p55"/>
          <p:cNvSpPr txBox="1"/>
          <p:nvPr>
            <p:ph idx="3" type="subTitle"/>
          </p:nvPr>
        </p:nvSpPr>
        <p:spPr>
          <a:xfrm>
            <a:off x="427825" y="396875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55"/>
          <p:cNvSpPr txBox="1"/>
          <p:nvPr>
            <p:ph idx="4" type="subTitle"/>
          </p:nvPr>
        </p:nvSpPr>
        <p:spPr>
          <a:xfrm>
            <a:off x="427853" y="1124562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55"/>
          <p:cNvSpPr txBox="1"/>
          <p:nvPr>
            <p:ph idx="5" type="subTitle"/>
          </p:nvPr>
        </p:nvSpPr>
        <p:spPr>
          <a:xfrm>
            <a:off x="427853" y="1852223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55"/>
          <p:cNvSpPr txBox="1"/>
          <p:nvPr>
            <p:ph idx="6" type="subTitle"/>
          </p:nvPr>
        </p:nvSpPr>
        <p:spPr>
          <a:xfrm>
            <a:off x="427853" y="2595897"/>
            <a:ext cx="3906600" cy="6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55"/>
          <p:cNvSpPr txBox="1"/>
          <p:nvPr>
            <p:ph idx="7" type="subTitle"/>
          </p:nvPr>
        </p:nvSpPr>
        <p:spPr>
          <a:xfrm>
            <a:off x="4822775" y="289375"/>
            <a:ext cx="3906600" cy="4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55"/>
          <p:cNvSpPr txBox="1"/>
          <p:nvPr>
            <p:ph idx="8" type="body"/>
          </p:nvPr>
        </p:nvSpPr>
        <p:spPr>
          <a:xfrm>
            <a:off x="4844650" y="1061025"/>
            <a:ext cx="1149300" cy="1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8" name="Google Shape;418;p55"/>
          <p:cNvSpPr txBox="1"/>
          <p:nvPr>
            <p:ph idx="9" type="body"/>
          </p:nvPr>
        </p:nvSpPr>
        <p:spPr>
          <a:xfrm>
            <a:off x="6225688" y="1061025"/>
            <a:ext cx="1149300" cy="1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9" name="Google Shape;419;p55"/>
          <p:cNvSpPr txBox="1"/>
          <p:nvPr>
            <p:ph idx="13" type="body"/>
          </p:nvPr>
        </p:nvSpPr>
        <p:spPr>
          <a:xfrm>
            <a:off x="7606725" y="1061025"/>
            <a:ext cx="1149300" cy="1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0" name="Google Shape;420;p55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Point">
  <p:cSld name="CUSTOM_9">
    <p:bg>
      <p:bgPr>
        <a:solidFill>
          <a:schemeClr val="dk1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6"/>
          <p:cNvSpPr/>
          <p:nvPr/>
        </p:nvSpPr>
        <p:spPr>
          <a:xfrm>
            <a:off x="228600" y="223500"/>
            <a:ext cx="4280700" cy="4483800"/>
          </a:xfrm>
          <a:prstGeom prst="roundRect">
            <a:avLst>
              <a:gd fmla="val 716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3" name="Google Shape;423;p56"/>
          <p:cNvSpPr txBox="1"/>
          <p:nvPr>
            <p:ph idx="1" type="subTitle"/>
          </p:nvPr>
        </p:nvSpPr>
        <p:spPr>
          <a:xfrm>
            <a:off x="529450" y="419650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56"/>
          <p:cNvSpPr txBox="1"/>
          <p:nvPr>
            <p:ph idx="2" type="body"/>
          </p:nvPr>
        </p:nvSpPr>
        <p:spPr>
          <a:xfrm>
            <a:off x="529510" y="716526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25" name="Google Shape;425;p56"/>
          <p:cNvSpPr txBox="1"/>
          <p:nvPr>
            <p:ph type="title"/>
          </p:nvPr>
        </p:nvSpPr>
        <p:spPr>
          <a:xfrm>
            <a:off x="393725" y="3932625"/>
            <a:ext cx="4037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6" name="Google Shape;426;p56"/>
          <p:cNvSpPr txBox="1"/>
          <p:nvPr>
            <p:ph idx="3" type="subTitle"/>
          </p:nvPr>
        </p:nvSpPr>
        <p:spPr>
          <a:xfrm>
            <a:off x="529480" y="1247253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56"/>
          <p:cNvSpPr txBox="1"/>
          <p:nvPr>
            <p:ph idx="4" type="body"/>
          </p:nvPr>
        </p:nvSpPr>
        <p:spPr>
          <a:xfrm>
            <a:off x="529540" y="1544130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28" name="Google Shape;428;p56"/>
          <p:cNvSpPr txBox="1"/>
          <p:nvPr>
            <p:ph idx="5" type="subTitle"/>
          </p:nvPr>
        </p:nvSpPr>
        <p:spPr>
          <a:xfrm>
            <a:off x="529480" y="2153577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56"/>
          <p:cNvSpPr txBox="1"/>
          <p:nvPr>
            <p:ph idx="6" type="body"/>
          </p:nvPr>
        </p:nvSpPr>
        <p:spPr>
          <a:xfrm>
            <a:off x="529540" y="2450446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30" name="Google Shape;430;p56"/>
          <p:cNvSpPr txBox="1"/>
          <p:nvPr>
            <p:ph idx="7" type="subTitle"/>
          </p:nvPr>
        </p:nvSpPr>
        <p:spPr>
          <a:xfrm>
            <a:off x="529480" y="3059905"/>
            <a:ext cx="3678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56"/>
          <p:cNvSpPr txBox="1"/>
          <p:nvPr>
            <p:ph idx="8" type="body"/>
          </p:nvPr>
        </p:nvSpPr>
        <p:spPr>
          <a:xfrm>
            <a:off x="529540" y="3356775"/>
            <a:ext cx="36789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32" name="Google Shape;432;p56"/>
          <p:cNvSpPr/>
          <p:nvPr>
            <p:ph idx="9" type="pic"/>
          </p:nvPr>
        </p:nvSpPr>
        <p:spPr>
          <a:xfrm>
            <a:off x="4633600" y="223500"/>
            <a:ext cx="4280700" cy="4483800"/>
          </a:xfrm>
          <a:prstGeom prst="roundRect">
            <a:avLst>
              <a:gd fmla="val 5546" name="adj"/>
            </a:avLst>
          </a:prstGeom>
          <a:noFill/>
          <a:ln>
            <a:noFill/>
          </a:ln>
        </p:spPr>
      </p:sp>
      <p:sp>
        <p:nvSpPr>
          <p:cNvPr id="433" name="Google Shape;433;p56"/>
          <p:cNvSpPr txBox="1"/>
          <p:nvPr>
            <p:ph idx="1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4" name="Google Shape;434;p56"/>
          <p:cNvSpPr txBox="1"/>
          <p:nvPr>
            <p:ph idx="14" type="subTitle"/>
          </p:nvPr>
        </p:nvSpPr>
        <p:spPr>
          <a:xfrm>
            <a:off x="4771050" y="3371675"/>
            <a:ext cx="3885900" cy="2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56"/>
          <p:cNvSpPr txBox="1"/>
          <p:nvPr>
            <p:ph idx="15" type="body"/>
          </p:nvPr>
        </p:nvSpPr>
        <p:spPr>
          <a:xfrm>
            <a:off x="4771050" y="3944875"/>
            <a:ext cx="39702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36" name="Google Shape;436;p56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4">
    <p:bg>
      <p:bgPr>
        <a:solidFill>
          <a:schemeClr val="dk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7"/>
          <p:cNvSpPr/>
          <p:nvPr/>
        </p:nvSpPr>
        <p:spPr>
          <a:xfrm>
            <a:off x="228600" y="482850"/>
            <a:ext cx="8686800" cy="4177800"/>
          </a:xfrm>
          <a:prstGeom prst="roundRect">
            <a:avLst>
              <a:gd fmla="val 716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39" name="Google Shape;439;p57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0" name="Google Shape;440;p57"/>
          <p:cNvSpPr/>
          <p:nvPr>
            <p:ph idx="2" type="pic"/>
          </p:nvPr>
        </p:nvSpPr>
        <p:spPr>
          <a:xfrm>
            <a:off x="7187225" y="620025"/>
            <a:ext cx="1575900" cy="150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41" name="Google Shape;441;p57"/>
          <p:cNvSpPr/>
          <p:nvPr>
            <p:ph idx="3" type="pic"/>
          </p:nvPr>
        </p:nvSpPr>
        <p:spPr>
          <a:xfrm>
            <a:off x="5467125" y="620025"/>
            <a:ext cx="1575900" cy="150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42" name="Google Shape;442;p57"/>
          <p:cNvSpPr/>
          <p:nvPr>
            <p:ph idx="4" type="pic"/>
          </p:nvPr>
        </p:nvSpPr>
        <p:spPr>
          <a:xfrm>
            <a:off x="3747025" y="620025"/>
            <a:ext cx="1575900" cy="150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43" name="Google Shape;443;p57"/>
          <p:cNvSpPr txBox="1"/>
          <p:nvPr>
            <p:ph idx="5" type="subTitle"/>
          </p:nvPr>
        </p:nvSpPr>
        <p:spPr>
          <a:xfrm>
            <a:off x="3747025" y="2171750"/>
            <a:ext cx="15759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57"/>
          <p:cNvSpPr txBox="1"/>
          <p:nvPr>
            <p:ph idx="6" type="subTitle"/>
          </p:nvPr>
        </p:nvSpPr>
        <p:spPr>
          <a:xfrm>
            <a:off x="5467125" y="2171750"/>
            <a:ext cx="15759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57"/>
          <p:cNvSpPr txBox="1"/>
          <p:nvPr>
            <p:ph idx="7" type="subTitle"/>
          </p:nvPr>
        </p:nvSpPr>
        <p:spPr>
          <a:xfrm>
            <a:off x="7187225" y="2171750"/>
            <a:ext cx="15759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57"/>
          <p:cNvSpPr txBox="1"/>
          <p:nvPr>
            <p:ph idx="8" type="body"/>
          </p:nvPr>
        </p:nvSpPr>
        <p:spPr>
          <a:xfrm>
            <a:off x="3747025" y="2512550"/>
            <a:ext cx="1575900" cy="1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7" name="Google Shape;447;p57"/>
          <p:cNvSpPr txBox="1"/>
          <p:nvPr>
            <p:ph idx="9" type="body"/>
          </p:nvPr>
        </p:nvSpPr>
        <p:spPr>
          <a:xfrm>
            <a:off x="5467125" y="2512550"/>
            <a:ext cx="1575900" cy="1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8" name="Google Shape;448;p57"/>
          <p:cNvSpPr txBox="1"/>
          <p:nvPr>
            <p:ph idx="13" type="body"/>
          </p:nvPr>
        </p:nvSpPr>
        <p:spPr>
          <a:xfrm>
            <a:off x="7187225" y="2512550"/>
            <a:ext cx="1575900" cy="15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9" name="Google Shape;449;p57"/>
          <p:cNvSpPr txBox="1"/>
          <p:nvPr>
            <p:ph type="title"/>
          </p:nvPr>
        </p:nvSpPr>
        <p:spPr>
          <a:xfrm>
            <a:off x="396875" y="3950225"/>
            <a:ext cx="31977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50" name="Google Shape;450;p57"/>
          <p:cNvSpPr txBox="1"/>
          <p:nvPr>
            <p:ph idx="14" type="body"/>
          </p:nvPr>
        </p:nvSpPr>
        <p:spPr>
          <a:xfrm>
            <a:off x="396875" y="620025"/>
            <a:ext cx="2936700" cy="20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51" name="Google Shape;451;p57"/>
          <p:cNvSpPr txBox="1"/>
          <p:nvPr>
            <p:ph idx="15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2" name="Google Shape;452;p57"/>
          <p:cNvSpPr txBox="1"/>
          <p:nvPr/>
        </p:nvSpPr>
        <p:spPr>
          <a:xfrm>
            <a:off x="5915400" y="4707300"/>
            <a:ext cx="3000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Page </a:t>
            </a:r>
            <a:fld id="{00000000-1234-1234-1234-123412341234}" type="slidenum">
              <a:rPr lang="en" sz="10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‹#›</a:t>
            </a:fld>
            <a:endParaRPr sz="10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ojis">
  <p:cSld name="CUSTOM">
    <p:bg>
      <p:bgPr>
        <a:solidFill>
          <a:schemeClr val="dk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46" Type="http://schemas.openxmlformats.org/officeDocument/2006/relationships/theme" Target="../theme/theme1.xml"/><Relationship Id="rId23" Type="http://schemas.openxmlformats.org/officeDocument/2006/relationships/slideLayout" Target="../slideLayouts/slideLayout34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223500"/>
            <a:ext cx="8686800" cy="20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ublic Sans"/>
              <a:buNone/>
              <a:defRPr sz="6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ublic Sans"/>
              <a:buNone/>
              <a:defRPr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47900" y="3457700"/>
            <a:ext cx="8686800" cy="14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●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○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■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●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○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■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●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○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ublic Sans"/>
              <a:buChar char="■"/>
              <a:defRPr sz="1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E46962"/>
          </p15:clr>
        </p15:guide>
        <p15:guide id="2" orient="horz" pos="141">
          <p15:clr>
            <a:srgbClr val="E46962"/>
          </p15:clr>
        </p15:guide>
        <p15:guide id="3" pos="529">
          <p15:clr>
            <a:srgbClr val="E46962"/>
          </p15:clr>
        </p15:guide>
        <p15:guide id="4" pos="606">
          <p15:clr>
            <a:srgbClr val="E46962"/>
          </p15:clr>
        </p15:guide>
        <p15:guide id="5" pos="991">
          <p15:clr>
            <a:srgbClr val="E46962"/>
          </p15:clr>
        </p15:guide>
        <p15:guide id="6" pos="1069">
          <p15:clr>
            <a:srgbClr val="E46962"/>
          </p15:clr>
        </p15:guide>
        <p15:guide id="7" pos="1454">
          <p15:clr>
            <a:srgbClr val="E46962"/>
          </p15:clr>
        </p15:guide>
        <p15:guide id="8" pos="1531">
          <p15:clr>
            <a:srgbClr val="E46962"/>
          </p15:clr>
        </p15:guide>
        <p15:guide id="9" pos="1916">
          <p15:clr>
            <a:srgbClr val="E46962"/>
          </p15:clr>
        </p15:guide>
        <p15:guide id="10" pos="1994">
          <p15:clr>
            <a:srgbClr val="E46962"/>
          </p15:clr>
        </p15:guide>
        <p15:guide id="11" pos="2379">
          <p15:clr>
            <a:srgbClr val="E46962"/>
          </p15:clr>
        </p15:guide>
        <p15:guide id="12" pos="2456">
          <p15:clr>
            <a:srgbClr val="E46962"/>
          </p15:clr>
        </p15:guide>
        <p15:guide id="13" pos="2919">
          <p15:clr>
            <a:srgbClr val="E46962"/>
          </p15:clr>
        </p15:guide>
        <p15:guide id="14" pos="3381">
          <p15:clr>
            <a:srgbClr val="E46962"/>
          </p15:clr>
        </p15:guide>
        <p15:guide id="15" pos="3766">
          <p15:clr>
            <a:srgbClr val="E46962"/>
          </p15:clr>
        </p15:guide>
        <p15:guide id="16" pos="3844">
          <p15:clr>
            <a:srgbClr val="E46962"/>
          </p15:clr>
        </p15:guide>
        <p15:guide id="17" pos="4229">
          <p15:clr>
            <a:srgbClr val="E46962"/>
          </p15:clr>
        </p15:guide>
        <p15:guide id="18" pos="2841">
          <p15:clr>
            <a:srgbClr val="E46962"/>
          </p15:clr>
        </p15:guide>
        <p15:guide id="19" pos="3304">
          <p15:clr>
            <a:srgbClr val="E46962"/>
          </p15:clr>
        </p15:guide>
        <p15:guide id="20" pos="4306">
          <p15:clr>
            <a:srgbClr val="E46962"/>
          </p15:clr>
        </p15:guide>
        <p15:guide id="21" pos="4691">
          <p15:clr>
            <a:srgbClr val="E46962"/>
          </p15:clr>
        </p15:guide>
        <p15:guide id="22" pos="4769">
          <p15:clr>
            <a:srgbClr val="E46962"/>
          </p15:clr>
        </p15:guide>
        <p15:guide id="23" pos="5154">
          <p15:clr>
            <a:srgbClr val="E46962"/>
          </p15:clr>
        </p15:guide>
        <p15:guide id="24" pos="5231">
          <p15:clr>
            <a:srgbClr val="E46962"/>
          </p15:clr>
        </p15:guide>
        <p15:guide id="25" pos="5616">
          <p15:clr>
            <a:srgbClr val="E46962"/>
          </p15:clr>
        </p15:guide>
        <p15:guide id="26" orient="horz" pos="2965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youtube.com/watch?v=jn_vWODE3g4" TargetMode="External"/><Relationship Id="rId4" Type="http://schemas.openxmlformats.org/officeDocument/2006/relationships/image" Target="../media/image1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19.png"/><Relationship Id="rId8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www.youtube.com/watch?v=SqzfsKMaLqk" TargetMode="External"/><Relationship Id="rId4" Type="http://schemas.openxmlformats.org/officeDocument/2006/relationships/image" Target="../media/image2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gif"/><Relationship Id="rId4" Type="http://schemas.openxmlformats.org/officeDocument/2006/relationships/image" Target="../media/image2.gif"/><Relationship Id="rId5" Type="http://schemas.openxmlformats.org/officeDocument/2006/relationships/image" Target="../media/image13.gif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9"/>
          <p:cNvSpPr txBox="1"/>
          <p:nvPr>
            <p:ph type="title"/>
          </p:nvPr>
        </p:nvSpPr>
        <p:spPr>
          <a:xfrm>
            <a:off x="398075" y="365350"/>
            <a:ext cx="74472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800"/>
              <a:t>Chapter 5:</a:t>
            </a:r>
            <a:endParaRPr sz="68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6800"/>
              <a:t>Physiology of Phonation - Part II</a:t>
            </a:r>
            <a:endParaRPr b="0" sz="68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68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3600"/>
              <a:t>Malachi Henry, MA, CCC-SLP</a:t>
            </a:r>
            <a:endParaRPr b="0" sz="3600"/>
          </a:p>
        </p:txBody>
      </p:sp>
      <p:sp>
        <p:nvSpPr>
          <p:cNvPr id="460" name="Google Shape;460;p59"/>
          <p:cNvSpPr txBox="1"/>
          <p:nvPr>
            <p:ph idx="1" type="body"/>
          </p:nvPr>
        </p:nvSpPr>
        <p:spPr>
          <a:xfrm>
            <a:off x="398075" y="4469075"/>
            <a:ext cx="2483700" cy="3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Lecture 2 of 2</a:t>
            </a:r>
            <a:endParaRPr/>
          </a:p>
        </p:txBody>
      </p:sp>
      <p:sp>
        <p:nvSpPr>
          <p:cNvPr id="461" name="Google Shape;461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8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546" name="Google Shape;546;p68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47" name="Google Shape;547;p68"/>
          <p:cNvSpPr txBox="1"/>
          <p:nvPr>
            <p:ph idx="2" type="body"/>
          </p:nvPr>
        </p:nvSpPr>
        <p:spPr>
          <a:xfrm>
            <a:off x="396725" y="620025"/>
            <a:ext cx="41139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Week 4:  Neural crest cell migration occurs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Migrate from margins of the embryo’s neural plate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Will differentiate to form structures of head and neck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Become the pharyngeal arch system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548" name="Google Shape;548;p68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9" name="Google Shape;549;p68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The Beginning…</a:t>
            </a:r>
            <a:endParaRPr sz="5000"/>
          </a:p>
        </p:txBody>
      </p:sp>
      <p:pic>
        <p:nvPicPr>
          <p:cNvPr id="550" name="Google Shape;5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775" y="673075"/>
            <a:ext cx="3351675" cy="33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9"/>
          <p:cNvSpPr txBox="1"/>
          <p:nvPr>
            <p:ph type="title"/>
          </p:nvPr>
        </p:nvSpPr>
        <p:spPr>
          <a:xfrm>
            <a:off x="399900" y="4035250"/>
            <a:ext cx="8344200" cy="6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Pharyngeal Arches of Phonation</a:t>
            </a:r>
            <a:endParaRPr sz="4300"/>
          </a:p>
        </p:txBody>
      </p:sp>
      <p:sp>
        <p:nvSpPr>
          <p:cNvPr id="556" name="Google Shape;556;p69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557" name="Google Shape;557;p69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58" name="Google Shape;558;p69"/>
          <p:cNvSpPr txBox="1"/>
          <p:nvPr>
            <p:ph idx="2" type="body"/>
          </p:nvPr>
        </p:nvSpPr>
        <p:spPr>
          <a:xfrm>
            <a:off x="396725" y="620025"/>
            <a:ext cx="4848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Hyoid (2nd) Arch:</a:t>
            </a:r>
            <a:r>
              <a:rPr lang="en" sz="2000"/>
              <a:t>  Part of hyoid bone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3rd Arch:</a:t>
            </a:r>
            <a:r>
              <a:rPr lang="en" sz="2000"/>
              <a:t> the rest of the hyoid bone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4th &amp; 6th Arches:</a:t>
            </a:r>
            <a:r>
              <a:rPr lang="en" sz="2000"/>
              <a:t>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Pharyngeal, recurrent, superior laryngeal nerves of X vagus;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Extrinsic and intrinsic laryngeal muscles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Thyroid, corniculate, cuneiform, and arytenoid cartilages</a:t>
            </a:r>
            <a:endParaRPr sz="2000"/>
          </a:p>
        </p:txBody>
      </p:sp>
      <p:sp>
        <p:nvSpPr>
          <p:cNvPr id="559" name="Google Shape;559;p69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0" name="Google Shape;56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775" y="616325"/>
            <a:ext cx="3376324" cy="337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0"/>
          <p:cNvSpPr txBox="1"/>
          <p:nvPr>
            <p:ph type="title"/>
          </p:nvPr>
        </p:nvSpPr>
        <p:spPr>
          <a:xfrm>
            <a:off x="399900" y="4035250"/>
            <a:ext cx="8344200" cy="6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Pharyngeal Arches of Phonation</a:t>
            </a:r>
            <a:endParaRPr sz="4300"/>
          </a:p>
        </p:txBody>
      </p:sp>
      <p:sp>
        <p:nvSpPr>
          <p:cNvPr id="566" name="Google Shape;566;p70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567" name="Google Shape;567;p70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68" name="Google Shape;568;p70"/>
          <p:cNvSpPr txBox="1"/>
          <p:nvPr>
            <p:ph idx="2" type="body"/>
          </p:nvPr>
        </p:nvSpPr>
        <p:spPr>
          <a:xfrm>
            <a:off x="396725" y="620025"/>
            <a:ext cx="46161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Hyoid (2nd) Arch:</a:t>
            </a:r>
            <a:r>
              <a:rPr lang="en" sz="2000"/>
              <a:t>  Part of hyoid bone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3rd Arch:</a:t>
            </a:r>
            <a:r>
              <a:rPr lang="en" sz="2000"/>
              <a:t> the rest of the hyoid bone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4th &amp; 6th Arches:</a:t>
            </a:r>
            <a:r>
              <a:rPr lang="en" sz="2000"/>
              <a:t>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Pharyngeal, recurrent, superior laryngeal nerves of X vagus;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Extrinsic and intrinsic laryngeal muscles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Thyroid, corniculate, cuneiform, and arytenoid cartilages</a:t>
            </a:r>
            <a:endParaRPr sz="2000"/>
          </a:p>
        </p:txBody>
      </p:sp>
      <p:sp>
        <p:nvSpPr>
          <p:cNvPr id="569" name="Google Shape;569;p70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0" name="Google Shape;5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300" y="1346575"/>
            <a:ext cx="3981599" cy="23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1"/>
          <p:cNvSpPr txBox="1"/>
          <p:nvPr>
            <p:ph type="title"/>
          </p:nvPr>
        </p:nvSpPr>
        <p:spPr>
          <a:xfrm>
            <a:off x="399900" y="4035250"/>
            <a:ext cx="8344200" cy="6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Timeline of Development</a:t>
            </a:r>
            <a:endParaRPr sz="4300"/>
          </a:p>
        </p:txBody>
      </p:sp>
      <p:sp>
        <p:nvSpPr>
          <p:cNvPr id="576" name="Google Shape;576;p7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577" name="Google Shape;577;p71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78" name="Google Shape;578;p71"/>
          <p:cNvSpPr txBox="1"/>
          <p:nvPr>
            <p:ph idx="2" type="body"/>
          </p:nvPr>
        </p:nvSpPr>
        <p:spPr>
          <a:xfrm>
            <a:off x="396725" y="620025"/>
            <a:ext cx="83442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Early in 4th week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The laryngotracheal diverticulum develops from pharyngeal tube, then forms the respiratory bud (later to be lungs)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End of week 4: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Respiratory system arises from the laryngotracheal pouch of the 4th pharyngeal arch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Endoderm of 4th arch forms glands of larynx, trachea and bronchi, and pulmonary epithelium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579" name="Google Shape;579;p71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2"/>
          <p:cNvSpPr txBox="1"/>
          <p:nvPr>
            <p:ph type="title"/>
          </p:nvPr>
        </p:nvSpPr>
        <p:spPr>
          <a:xfrm>
            <a:off x="399900" y="4035250"/>
            <a:ext cx="8344200" cy="6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Timeline of Development</a:t>
            </a:r>
            <a:endParaRPr sz="4300"/>
          </a:p>
        </p:txBody>
      </p:sp>
      <p:sp>
        <p:nvSpPr>
          <p:cNvPr id="585" name="Google Shape;585;p72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586" name="Google Shape;586;p72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87" name="Google Shape;587;p72"/>
          <p:cNvSpPr txBox="1"/>
          <p:nvPr>
            <p:ph idx="2" type="body"/>
          </p:nvPr>
        </p:nvSpPr>
        <p:spPr>
          <a:xfrm>
            <a:off x="396725" y="620025"/>
            <a:ext cx="83442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Respiratory tree communicates with pharyngeal tube by means of laryngeal inlet: 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This will become the aditus (opening) to the larynx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Splanchnic mesenchyme of 4th &amp; 6th arches will develop into the  cartilages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Arytenoids develop as a swelling; then glottis, laryngeal ventricles, vocal folds, epiglottis, ventricular folds</a:t>
            </a:r>
            <a:endParaRPr sz="2000"/>
          </a:p>
        </p:txBody>
      </p:sp>
      <p:sp>
        <p:nvSpPr>
          <p:cNvPr id="588" name="Google Shape;588;p72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3"/>
          <p:cNvSpPr txBox="1"/>
          <p:nvPr>
            <p:ph type="title"/>
          </p:nvPr>
        </p:nvSpPr>
        <p:spPr>
          <a:xfrm>
            <a:off x="399900" y="4102350"/>
            <a:ext cx="83442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Embryonic </a:t>
            </a:r>
            <a:r>
              <a:rPr lang="en" sz="3700"/>
              <a:t>Development: Weeks 4-8</a:t>
            </a:r>
            <a:endParaRPr sz="3700"/>
          </a:p>
        </p:txBody>
      </p:sp>
      <p:sp>
        <p:nvSpPr>
          <p:cNvPr id="594" name="Google Shape;594;p73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595" name="Google Shape;595;p73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96" name="Google Shape;596;p73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7" name="Google Shape;597;p73"/>
          <p:cNvPicPr preferRelativeResize="0"/>
          <p:nvPr/>
        </p:nvPicPr>
        <p:blipFill rotWithShape="1">
          <a:blip r:embed="rId3">
            <a:alphaModFix/>
          </a:blip>
          <a:srcRect b="5444" l="6604" r="3661" t="5746"/>
          <a:stretch/>
        </p:blipFill>
        <p:spPr>
          <a:xfrm>
            <a:off x="1886003" y="575100"/>
            <a:ext cx="5371998" cy="352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4"/>
          <p:cNvSpPr txBox="1"/>
          <p:nvPr>
            <p:ph type="title"/>
          </p:nvPr>
        </p:nvSpPr>
        <p:spPr>
          <a:xfrm>
            <a:off x="399900" y="4101750"/>
            <a:ext cx="87057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Embryonic Development: Days 28-32</a:t>
            </a:r>
            <a:endParaRPr sz="3700"/>
          </a:p>
        </p:txBody>
      </p:sp>
      <p:sp>
        <p:nvSpPr>
          <p:cNvPr id="603" name="Google Shape;603;p74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604" name="Google Shape;604;p74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05" name="Google Shape;605;p74"/>
          <p:cNvSpPr txBox="1"/>
          <p:nvPr>
            <p:ph idx="2" type="body"/>
          </p:nvPr>
        </p:nvSpPr>
        <p:spPr>
          <a:xfrm>
            <a:off x="396725" y="620025"/>
            <a:ext cx="36495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Week 4: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Trachea separates from esophagus as bronchial buds emerge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Week 5: 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Tracheoesophageal tube develops from the diverticulum, and will become larynx, trachea, bronchi, lungs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606" name="Google Shape;606;p74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7" name="Google Shape;607;p74"/>
          <p:cNvPicPr preferRelativeResize="0"/>
          <p:nvPr/>
        </p:nvPicPr>
        <p:blipFill rotWithShape="1">
          <a:blip r:embed="rId3">
            <a:alphaModFix/>
          </a:blip>
          <a:srcRect b="5444" l="6604" r="3661" t="5746"/>
          <a:stretch/>
        </p:blipFill>
        <p:spPr>
          <a:xfrm>
            <a:off x="4046314" y="786950"/>
            <a:ext cx="4706961" cy="30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5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13" name="Google Shape;613;p75"/>
          <p:cNvSpPr txBox="1"/>
          <p:nvPr>
            <p:ph type="title"/>
          </p:nvPr>
        </p:nvSpPr>
        <p:spPr>
          <a:xfrm>
            <a:off x="374200" y="17684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Infancy Through Adulthood</a:t>
            </a:r>
            <a:endParaRPr/>
          </a:p>
        </p:txBody>
      </p:sp>
      <p:sp>
        <p:nvSpPr>
          <p:cNvPr id="614" name="Google Shape;614;p75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15" name="Google Shape;615;p75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section two</a:t>
            </a:r>
            <a:endParaRPr/>
          </a:p>
        </p:txBody>
      </p:sp>
      <p:sp>
        <p:nvSpPr>
          <p:cNvPr id="616" name="Google Shape;616;p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6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22" name="Google Shape;622;p76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23" name="Google Shape;623;p76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Birth and Growth</a:t>
            </a:r>
            <a:endParaRPr sz="5000"/>
          </a:p>
        </p:txBody>
      </p:sp>
      <p:sp>
        <p:nvSpPr>
          <p:cNvPr id="624" name="Google Shape;624;p76"/>
          <p:cNvSpPr txBox="1"/>
          <p:nvPr>
            <p:ph idx="4294967295" type="body"/>
          </p:nvPr>
        </p:nvSpPr>
        <p:spPr>
          <a:xfrm>
            <a:off x="396725" y="620025"/>
            <a:ext cx="41139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Vocal fold length: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Vocal folds are about 4 mm long at birth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Will be 12-15 mm long in adult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Note 11-16 years and changes that happen in puberty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Note sexual dimorphism at puberty</a:t>
            </a:r>
            <a:endParaRPr sz="2000"/>
          </a:p>
        </p:txBody>
      </p:sp>
      <p:pic>
        <p:nvPicPr>
          <p:cNvPr id="625" name="Google Shape;62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74" y="620037"/>
            <a:ext cx="4113900" cy="3222838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76"/>
          <p:cNvSpPr/>
          <p:nvPr/>
        </p:nvSpPr>
        <p:spPr>
          <a:xfrm>
            <a:off x="7767425" y="2218150"/>
            <a:ext cx="198300" cy="1983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7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32" name="Google Shape;632;p77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33" name="Google Shape;633;p77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Vocal Fold Tissue Changes</a:t>
            </a:r>
            <a:endParaRPr sz="5000"/>
          </a:p>
        </p:txBody>
      </p:sp>
      <p:sp>
        <p:nvSpPr>
          <p:cNvPr id="634" name="Google Shape;634;p77"/>
          <p:cNvSpPr txBox="1"/>
          <p:nvPr>
            <p:ph idx="4294967295" type="body"/>
          </p:nvPr>
        </p:nvSpPr>
        <p:spPr>
          <a:xfrm>
            <a:off x="396725" y="620025"/>
            <a:ext cx="4908600" cy="34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5 layers of vocal folds: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Squamous epithelium:</a:t>
            </a:r>
            <a:r>
              <a:rPr lang="en" sz="2000"/>
              <a:t> Top layer of the VF, which protects the underlying tissue and helps regulate hydration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Superficial lamina propria:</a:t>
            </a:r>
            <a:r>
              <a:rPr lang="en" sz="2000"/>
              <a:t> Also known as Reinke's space, this layer is made of a jelly-like material that adds cushioning </a:t>
            </a:r>
            <a:endParaRPr sz="2000"/>
          </a:p>
        </p:txBody>
      </p:sp>
      <p:pic>
        <p:nvPicPr>
          <p:cNvPr id="635" name="Google Shape;63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773" y="1176100"/>
            <a:ext cx="3464200" cy="27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0"/>
          <p:cNvSpPr txBox="1"/>
          <p:nvPr>
            <p:ph type="title"/>
          </p:nvPr>
        </p:nvSpPr>
        <p:spPr>
          <a:xfrm>
            <a:off x="374200" y="1768475"/>
            <a:ext cx="67911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Review/Questions</a:t>
            </a:r>
            <a:endParaRPr/>
          </a:p>
        </p:txBody>
      </p:sp>
      <p:sp>
        <p:nvSpPr>
          <p:cNvPr id="467" name="Google Shape;467;p60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five</a:t>
            </a:r>
            <a:endParaRPr/>
          </a:p>
        </p:txBody>
      </p:sp>
      <p:sp>
        <p:nvSpPr>
          <p:cNvPr id="468" name="Google Shape;468;p60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Physiology of Phonation</a:t>
            </a:r>
            <a:endParaRPr/>
          </a:p>
        </p:txBody>
      </p:sp>
      <p:sp>
        <p:nvSpPr>
          <p:cNvPr id="469" name="Google Shape;469;p60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470" name="Google Shape;470;p60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8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41" name="Google Shape;641;p78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42" name="Google Shape;642;p78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Vocal Fold Tissue Changes</a:t>
            </a:r>
            <a:endParaRPr sz="5000"/>
          </a:p>
        </p:txBody>
      </p:sp>
      <p:sp>
        <p:nvSpPr>
          <p:cNvPr id="643" name="Google Shape;643;p78"/>
          <p:cNvSpPr txBox="1"/>
          <p:nvPr>
            <p:ph idx="4294967295" type="body"/>
          </p:nvPr>
        </p:nvSpPr>
        <p:spPr>
          <a:xfrm>
            <a:off x="396725" y="620025"/>
            <a:ext cx="4971000" cy="34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5 layers of vocal folds: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Intermediate lamina propria:</a:t>
            </a:r>
            <a:r>
              <a:rPr lang="en" sz="2000"/>
              <a:t> This layer is made of elastic fibers that add mechanical integrity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Deep lamina propria: </a:t>
            </a:r>
            <a:r>
              <a:rPr lang="en" sz="2000"/>
              <a:t>This layer is made of collagenous fibers that insert into the thyroarytenoid muscle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Thyroarytenoid muscle:</a:t>
            </a:r>
            <a:r>
              <a:rPr lang="en" sz="2000"/>
              <a:t> The muscle that makes up the body of the VF</a:t>
            </a:r>
            <a:endParaRPr sz="2000"/>
          </a:p>
        </p:txBody>
      </p:sp>
      <p:pic>
        <p:nvPicPr>
          <p:cNvPr id="644" name="Google Shape;64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773" y="1176100"/>
            <a:ext cx="3464200" cy="27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9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50" name="Google Shape;650;p79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51" name="Google Shape;651;p79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Birth Through Puberty</a:t>
            </a:r>
            <a:endParaRPr sz="5000"/>
          </a:p>
        </p:txBody>
      </p:sp>
      <p:sp>
        <p:nvSpPr>
          <p:cNvPr id="652" name="Google Shape;652;p79"/>
          <p:cNvSpPr txBox="1"/>
          <p:nvPr>
            <p:ph idx="4294967295" type="body"/>
          </p:nvPr>
        </p:nvSpPr>
        <p:spPr>
          <a:xfrm>
            <a:off x="396725" y="620025"/>
            <a:ext cx="4971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At first only the SLP layer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At 2 months, SLP differentiates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By 7-10 years, all layers present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By 10-16 years, layers are adult-like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Lamina propria has important implications for vibratory qualities: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1000"/>
              </a:spcAft>
              <a:buSzPts val="2000"/>
              <a:buChar char="-"/>
            </a:pPr>
            <a:r>
              <a:rPr lang="en" sz="2000"/>
              <a:t>Differentiates the voices of children versus adults</a:t>
            </a:r>
            <a:endParaRPr sz="2000"/>
          </a:p>
        </p:txBody>
      </p:sp>
      <p:pic>
        <p:nvPicPr>
          <p:cNvPr id="653" name="Google Shape;65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773" y="1176100"/>
            <a:ext cx="3464200" cy="27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0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59" name="Google Shape;659;p80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60" name="Google Shape;660;p80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Elastin/</a:t>
            </a:r>
            <a:r>
              <a:rPr lang="en" sz="5000"/>
              <a:t>Collagen</a:t>
            </a:r>
            <a:r>
              <a:rPr lang="en" sz="5000"/>
              <a:t> Changes</a:t>
            </a:r>
            <a:endParaRPr sz="5000"/>
          </a:p>
        </p:txBody>
      </p:sp>
      <p:sp>
        <p:nvSpPr>
          <p:cNvPr id="661" name="Google Shape;661;p80"/>
          <p:cNvSpPr txBox="1"/>
          <p:nvPr>
            <p:ph idx="4294967295" type="body"/>
          </p:nvPr>
        </p:nvSpPr>
        <p:spPr>
          <a:xfrm>
            <a:off x="396725" y="620025"/>
            <a:ext cx="47862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</a:t>
            </a:r>
            <a:r>
              <a:rPr lang="en" sz="2000"/>
              <a:t>art of extracellular matrix, which supports the cells of VF tissues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Elastin:  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provides elasticity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Collagen: 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Provide structure reducing injury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000"/>
              <a:t>What changes from infancy to adulthood?</a:t>
            </a:r>
            <a:endParaRPr sz="2000"/>
          </a:p>
        </p:txBody>
      </p:sp>
      <p:pic>
        <p:nvPicPr>
          <p:cNvPr id="662" name="Google Shape;66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725" y="1508066"/>
            <a:ext cx="3547550" cy="212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68" name="Google Shape;668;p81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69" name="Google Shape;669;p81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Elastin/</a:t>
            </a:r>
            <a:r>
              <a:rPr lang="en" sz="5000"/>
              <a:t>Collagen</a:t>
            </a:r>
            <a:r>
              <a:rPr lang="en" sz="5000"/>
              <a:t> Changes</a:t>
            </a:r>
            <a:endParaRPr sz="5000"/>
          </a:p>
        </p:txBody>
      </p:sp>
      <p:sp>
        <p:nvSpPr>
          <p:cNvPr id="670" name="Google Shape;670;p81"/>
          <p:cNvSpPr txBox="1"/>
          <p:nvPr>
            <p:ph idx="4294967295" type="body"/>
          </p:nvPr>
        </p:nvSpPr>
        <p:spPr>
          <a:xfrm>
            <a:off x="396725" y="620025"/>
            <a:ext cx="4848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Infants: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Have about 50% of adult elastin and </a:t>
            </a:r>
            <a:r>
              <a:rPr lang="en" sz="2000"/>
              <a:t>collagen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Develops and distributes into the layers as infant develops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Adult: 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SLP has no collagen or elastin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ILP has elastin but little collagen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DLP has mostly collagen, with little elastin</a:t>
            </a:r>
            <a:endParaRPr sz="2000"/>
          </a:p>
        </p:txBody>
      </p:sp>
      <p:pic>
        <p:nvPicPr>
          <p:cNvPr id="671" name="Google Shape;67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725" y="1508066"/>
            <a:ext cx="3547550" cy="212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2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77" name="Google Shape;677;p82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78" name="Google Shape;678;p82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Elastin/</a:t>
            </a:r>
            <a:r>
              <a:rPr lang="en" sz="5000"/>
              <a:t>Collagen</a:t>
            </a:r>
            <a:r>
              <a:rPr lang="en" sz="5000"/>
              <a:t> Changes</a:t>
            </a:r>
            <a:endParaRPr sz="5000"/>
          </a:p>
        </p:txBody>
      </p:sp>
      <p:sp>
        <p:nvSpPr>
          <p:cNvPr id="679" name="Google Shape;679;p82"/>
          <p:cNvSpPr txBox="1"/>
          <p:nvPr>
            <p:ph idx="4294967295" type="body"/>
          </p:nvPr>
        </p:nvSpPr>
        <p:spPr>
          <a:xfrm>
            <a:off x="396725" y="620025"/>
            <a:ext cx="4848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Older adults: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Lose elastin, but keep or increase collagen</a:t>
            </a:r>
            <a:endParaRPr sz="2000"/>
          </a:p>
        </p:txBody>
      </p:sp>
      <p:pic>
        <p:nvPicPr>
          <p:cNvPr id="680" name="Google Shape;68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725" y="1508066"/>
            <a:ext cx="3547550" cy="212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3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86" name="Google Shape;686;p83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87" name="Google Shape;687;p83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Cartilage Changes</a:t>
            </a:r>
            <a:endParaRPr sz="5000"/>
          </a:p>
        </p:txBody>
      </p:sp>
      <p:sp>
        <p:nvSpPr>
          <p:cNvPr id="688" name="Google Shape;688;p83"/>
          <p:cNvSpPr txBox="1"/>
          <p:nvPr>
            <p:ph idx="4294967295" type="body"/>
          </p:nvPr>
        </p:nvSpPr>
        <p:spPr>
          <a:xfrm>
            <a:off x="396725" y="620025"/>
            <a:ext cx="53958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At birth: Larynx is about 33% of adult size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Cartilage grows into adulthood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Cartilage becomes stiffer with age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At puberty: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Thyroid and cartilage grow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Male thyroid cartilage is twice the weight of female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Prominent thyroid angle, “Adam’s apple”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Cartilage growth is complete at 20 years</a:t>
            </a:r>
            <a:endParaRPr sz="2000"/>
          </a:p>
        </p:txBody>
      </p:sp>
      <p:pic>
        <p:nvPicPr>
          <p:cNvPr id="689" name="Google Shape;68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2850" y="1233450"/>
            <a:ext cx="3130575" cy="245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84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695" name="Google Shape;695;p84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696" name="Google Shape;696;p84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Hyoid &amp; Laryngeal Descent </a:t>
            </a:r>
            <a:endParaRPr sz="5000"/>
          </a:p>
        </p:txBody>
      </p:sp>
      <p:sp>
        <p:nvSpPr>
          <p:cNvPr id="697" name="Google Shape;697;p84"/>
          <p:cNvSpPr txBox="1"/>
          <p:nvPr>
            <p:ph idx="4294967295" type="body"/>
          </p:nvPr>
        </p:nvSpPr>
        <p:spPr>
          <a:xfrm>
            <a:off x="396725" y="620025"/>
            <a:ext cx="80649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Hyoid: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Ossification of hyoid occurs shortly after birth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At birth, hyoid is at level of C2/C3 vertebrae, larynx is at C3/C4)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By 2 years, larynx and hyoid are at adult locations (C3/C4 and C6/C7)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Torso is also growing, so vocal tract is lengthening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Increases resonatory volume, including subglottal space</a:t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5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703" name="Google Shape;703;p85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04" name="Google Shape;704;p85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f0 Changes </a:t>
            </a:r>
            <a:endParaRPr sz="5000"/>
          </a:p>
        </p:txBody>
      </p:sp>
      <p:sp>
        <p:nvSpPr>
          <p:cNvPr id="705" name="Google Shape;705;p85"/>
          <p:cNvSpPr txBox="1"/>
          <p:nvPr>
            <p:ph idx="4294967295" type="body"/>
          </p:nvPr>
        </p:nvSpPr>
        <p:spPr>
          <a:xfrm>
            <a:off x="396725" y="620025"/>
            <a:ext cx="38586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Neonate has highest f0, dropping steadily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Sexual dimorphism strongly present at puberty as vocal fold mass and length increases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-"/>
            </a:pPr>
            <a:r>
              <a:rPr lang="en" sz="2000"/>
              <a:t>As respiration develops, ability to sustain phonation increases to peak in 20s</a:t>
            </a:r>
            <a:endParaRPr sz="2000"/>
          </a:p>
        </p:txBody>
      </p:sp>
      <p:pic>
        <p:nvPicPr>
          <p:cNvPr id="706" name="Google Shape;70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250" y="620025"/>
            <a:ext cx="4488850" cy="271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6"/>
          <p:cNvSpPr txBox="1"/>
          <p:nvPr>
            <p:ph type="title"/>
          </p:nvPr>
        </p:nvSpPr>
        <p:spPr>
          <a:xfrm>
            <a:off x="374200" y="17684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</a:t>
            </a:r>
            <a:endParaRPr/>
          </a:p>
        </p:txBody>
      </p:sp>
      <p:sp>
        <p:nvSpPr>
          <p:cNvPr id="712" name="Google Shape;712;p86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three</a:t>
            </a:r>
            <a:endParaRPr/>
          </a:p>
        </p:txBody>
      </p:sp>
      <p:sp>
        <p:nvSpPr>
          <p:cNvPr id="713" name="Google Shape;713;p86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Physiology of Phonation</a:t>
            </a:r>
            <a:endParaRPr/>
          </a:p>
        </p:txBody>
      </p:sp>
      <p:sp>
        <p:nvSpPr>
          <p:cNvPr id="714" name="Google Shape;714;p86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15" name="Google Shape;715;p86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7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Aging</a:t>
            </a:r>
            <a:endParaRPr/>
          </a:p>
        </p:txBody>
      </p:sp>
      <p:sp>
        <p:nvSpPr>
          <p:cNvPr id="721" name="Google Shape;721;p87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22" name="Google Shape;722;p87"/>
          <p:cNvSpPr txBox="1"/>
          <p:nvPr>
            <p:ph idx="2" type="body"/>
          </p:nvPr>
        </p:nvSpPr>
        <p:spPr>
          <a:xfrm>
            <a:off x="396725" y="620025"/>
            <a:ext cx="8160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Change as we age co-occur with respiratory changes: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Remember that respiration and phonation go hand-in-hand:  The weaker the respiration, the weaker the phonatory product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Respiration begins decline in 20s, and so does the vocal mechanism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Presbyphonia: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Phonatory </a:t>
            </a:r>
            <a:r>
              <a:rPr lang="en" sz="2000"/>
              <a:t>characteristics</a:t>
            </a:r>
            <a:r>
              <a:rPr lang="en" sz="2000"/>
              <a:t> of geriatric vocal mechanism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Presbylarynx: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The aging laryngeal structures</a:t>
            </a:r>
            <a:endParaRPr sz="2000"/>
          </a:p>
        </p:txBody>
      </p:sp>
      <p:sp>
        <p:nvSpPr>
          <p:cNvPr id="723" name="Google Shape;723;p87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4" name="Google Shape;724;p87"/>
          <p:cNvSpPr txBox="1"/>
          <p:nvPr>
            <p:ph type="title"/>
          </p:nvPr>
        </p:nvSpPr>
        <p:spPr>
          <a:xfrm>
            <a:off x="399900" y="4109050"/>
            <a:ext cx="83442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Age Effects on Structure and Function </a:t>
            </a:r>
            <a:endParaRPr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476" name="Google Shape;476;p61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477" name="Google Shape;477;p61"/>
          <p:cNvSpPr txBox="1"/>
          <p:nvPr>
            <p:ph idx="2" type="body"/>
          </p:nvPr>
        </p:nvSpPr>
        <p:spPr>
          <a:xfrm>
            <a:off x="396725" y="620025"/>
            <a:ext cx="8160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Frequency:</a:t>
            </a:r>
            <a:r>
              <a:rPr lang="en" sz="2000"/>
              <a:t>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# of cycles per second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(Hertz, or Hz)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Old term was “cycles per second,” CPS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Period:</a:t>
            </a:r>
            <a:r>
              <a:rPr lang="en" sz="2000"/>
              <a:t> 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The time taken to complete one cycle (in milliseconds [ms])</a:t>
            </a:r>
            <a:endParaRPr sz="2000"/>
          </a:p>
        </p:txBody>
      </p:sp>
      <p:sp>
        <p:nvSpPr>
          <p:cNvPr id="478" name="Google Shape;478;p61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9" name="Google Shape;479;p61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Basics</a:t>
            </a:r>
            <a:endParaRPr sz="5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88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Effects of Aging</a:t>
            </a:r>
            <a:endParaRPr/>
          </a:p>
        </p:txBody>
      </p:sp>
      <p:sp>
        <p:nvSpPr>
          <p:cNvPr id="730" name="Google Shape;730;p88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31" name="Google Shape;731;p88"/>
          <p:cNvSpPr txBox="1"/>
          <p:nvPr>
            <p:ph idx="2" type="body"/>
          </p:nvPr>
        </p:nvSpPr>
        <p:spPr>
          <a:xfrm>
            <a:off x="396725" y="620025"/>
            <a:ext cx="62598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Presbyphonia results in: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Hoarseness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Low vocal intensity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Increased breathiness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Vocal fatigue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Reduced vocal harmonics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Let’s examine what causes these changes!</a:t>
            </a:r>
            <a:endParaRPr sz="2000"/>
          </a:p>
        </p:txBody>
      </p:sp>
      <p:sp>
        <p:nvSpPr>
          <p:cNvPr id="732" name="Google Shape;732;p88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3" name="Google Shape;733;p88"/>
          <p:cNvSpPr txBox="1"/>
          <p:nvPr>
            <p:ph type="title"/>
          </p:nvPr>
        </p:nvSpPr>
        <p:spPr>
          <a:xfrm>
            <a:off x="399900" y="3976125"/>
            <a:ext cx="8344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Vocal Effects of Presbyphonia</a:t>
            </a:r>
            <a:endParaRPr sz="4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9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Effects of Aging</a:t>
            </a:r>
            <a:endParaRPr/>
          </a:p>
        </p:txBody>
      </p:sp>
      <p:sp>
        <p:nvSpPr>
          <p:cNvPr id="739" name="Google Shape;739;p89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40" name="Google Shape;740;p89"/>
          <p:cNvSpPr txBox="1"/>
          <p:nvPr>
            <p:ph idx="2" type="body"/>
          </p:nvPr>
        </p:nvSpPr>
        <p:spPr>
          <a:xfrm>
            <a:off x="396725" y="620025"/>
            <a:ext cx="55176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Remember the lamina propria:  SLP, ILP, DLP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Both collagen and elastin, giving strength and elasticity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Elastin decreases with age and </a:t>
            </a:r>
            <a:r>
              <a:rPr lang="en" sz="2000"/>
              <a:t>collagen</a:t>
            </a:r>
            <a:r>
              <a:rPr lang="en" sz="2000"/>
              <a:t> increases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This means that the vocal folds get stiffer and less elastic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Produces increased vocal fatigue and hoarseness, as well as reduced f0 range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Vocal ligament thins and frays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741" name="Google Shape;741;p89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2" name="Google Shape;742;p89"/>
          <p:cNvSpPr txBox="1"/>
          <p:nvPr>
            <p:ph type="title"/>
          </p:nvPr>
        </p:nvSpPr>
        <p:spPr>
          <a:xfrm>
            <a:off x="399900" y="3976125"/>
            <a:ext cx="8344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Supportive Tissue Changes</a:t>
            </a:r>
            <a:endParaRPr sz="4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90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Effects of Aging</a:t>
            </a:r>
            <a:endParaRPr/>
          </a:p>
        </p:txBody>
      </p:sp>
      <p:sp>
        <p:nvSpPr>
          <p:cNvPr id="748" name="Google Shape;748;p90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49" name="Google Shape;749;p90"/>
          <p:cNvSpPr txBox="1"/>
          <p:nvPr>
            <p:ph idx="2" type="body"/>
          </p:nvPr>
        </p:nvSpPr>
        <p:spPr>
          <a:xfrm>
            <a:off x="396725" y="620025"/>
            <a:ext cx="8160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Sarcopenia (</a:t>
            </a:r>
            <a:r>
              <a:rPr lang="en" sz="2000"/>
              <a:t>muscle atrophy</a:t>
            </a:r>
            <a:r>
              <a:rPr lang="en" sz="2000"/>
              <a:t>): 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Lose muscle fibers, and the existing fibers become thinner and smaller in diameter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Thyroarytenoid is very vulnerable, starting in around 60 years old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Weak thyrovocalis results in breathy phonation and inefficient use of already weakened respiration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Loss of elastin may result in bowing of vocal folds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Larynx descends </a:t>
            </a:r>
            <a:r>
              <a:rPr lang="en" sz="2000"/>
              <a:t>further</a:t>
            </a:r>
            <a:r>
              <a:rPr lang="en" sz="2000"/>
              <a:t> into pharynx because  of weak supraglottal muscles</a:t>
            </a:r>
            <a:endParaRPr sz="2000"/>
          </a:p>
        </p:txBody>
      </p:sp>
      <p:sp>
        <p:nvSpPr>
          <p:cNvPr id="750" name="Google Shape;750;p90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1" name="Google Shape;751;p90"/>
          <p:cNvSpPr txBox="1"/>
          <p:nvPr>
            <p:ph type="title"/>
          </p:nvPr>
        </p:nvSpPr>
        <p:spPr>
          <a:xfrm>
            <a:off x="399900" y="3976125"/>
            <a:ext cx="8344200" cy="7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Muscle Changes with Aging</a:t>
            </a:r>
            <a:endParaRPr sz="4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Aging</a:t>
            </a:r>
            <a:endParaRPr/>
          </a:p>
        </p:txBody>
      </p:sp>
      <p:sp>
        <p:nvSpPr>
          <p:cNvPr id="757" name="Google Shape;757;p91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58" name="Google Shape;758;p91"/>
          <p:cNvSpPr txBox="1"/>
          <p:nvPr>
            <p:ph idx="2" type="body"/>
          </p:nvPr>
        </p:nvSpPr>
        <p:spPr>
          <a:xfrm>
            <a:off x="396725" y="620025"/>
            <a:ext cx="83442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Cartilage: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Laryngeal cartilage ossifies with age (except epiglottis)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Ossification starts ~18 years of age and is complete around 70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Nerves: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RLN and SLN are very vulnerable to aging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Deterioration causes the action potential declines after 60 years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Results in inadequate adduction, f0 change, breathiness, increased vocal jitter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Also has reduced sensitivity, so more vulnerable to foreign body entry into larynx</a:t>
            </a:r>
            <a:endParaRPr sz="2000"/>
          </a:p>
        </p:txBody>
      </p:sp>
      <p:sp>
        <p:nvSpPr>
          <p:cNvPr id="759" name="Google Shape;759;p91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0" name="Google Shape;760;p91"/>
          <p:cNvSpPr txBox="1"/>
          <p:nvPr>
            <p:ph type="title"/>
          </p:nvPr>
        </p:nvSpPr>
        <p:spPr>
          <a:xfrm>
            <a:off x="399900" y="4031500"/>
            <a:ext cx="8344200" cy="5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Cartilage &amp; Nerve Changes</a:t>
            </a:r>
            <a:endParaRPr sz="43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2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Aging</a:t>
            </a:r>
            <a:endParaRPr/>
          </a:p>
        </p:txBody>
      </p:sp>
      <p:sp>
        <p:nvSpPr>
          <p:cNvPr id="766" name="Google Shape;766;p92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67" name="Google Shape;767;p92"/>
          <p:cNvSpPr txBox="1"/>
          <p:nvPr>
            <p:ph idx="2" type="body"/>
          </p:nvPr>
        </p:nvSpPr>
        <p:spPr>
          <a:xfrm>
            <a:off x="396725" y="620025"/>
            <a:ext cx="35028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Adult male f0 is around 130 Hz at 20 years, then starts increasing around 70 to about 140 Hz at 80 years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Female f0 is 190 Hz at 20, and it holds relatively steady into older age</a:t>
            </a:r>
            <a:endParaRPr sz="2000"/>
          </a:p>
        </p:txBody>
      </p:sp>
      <p:sp>
        <p:nvSpPr>
          <p:cNvPr id="768" name="Google Shape;768;p92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9" name="Google Shape;769;p92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F0 Changes &amp; Aging</a:t>
            </a:r>
            <a:endParaRPr sz="5000"/>
          </a:p>
        </p:txBody>
      </p:sp>
      <p:pic>
        <p:nvPicPr>
          <p:cNvPr id="770" name="Google Shape;77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925" y="1041275"/>
            <a:ext cx="4763276" cy="287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93"/>
          <p:cNvSpPr txBox="1"/>
          <p:nvPr>
            <p:ph idx="2" type="body"/>
          </p:nvPr>
        </p:nvSpPr>
        <p:spPr>
          <a:xfrm>
            <a:off x="28465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</a:t>
            </a:r>
            <a:r>
              <a:rPr lang="en" sz="2000"/>
              <a:t>s we age it gets larger, because of increased variability of phonation…</a:t>
            </a:r>
            <a:endParaRPr sz="2000"/>
          </a:p>
        </p:txBody>
      </p:sp>
      <p:sp>
        <p:nvSpPr>
          <p:cNvPr id="776" name="Google Shape;776;p93"/>
          <p:cNvSpPr txBox="1"/>
          <p:nvPr>
            <p:ph idx="1" type="subTitle"/>
          </p:nvPr>
        </p:nvSpPr>
        <p:spPr>
          <a:xfrm>
            <a:off x="284650" y="295600"/>
            <a:ext cx="26604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Vocal Jitter</a:t>
            </a:r>
            <a:endParaRPr sz="2800"/>
          </a:p>
        </p:txBody>
      </p:sp>
      <p:sp>
        <p:nvSpPr>
          <p:cNvPr id="777" name="Google Shape;777;p93"/>
          <p:cNvSpPr txBox="1"/>
          <p:nvPr>
            <p:ph type="title"/>
          </p:nvPr>
        </p:nvSpPr>
        <p:spPr>
          <a:xfrm>
            <a:off x="240850" y="3175000"/>
            <a:ext cx="5640900" cy="15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Acoustic Parameters 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&amp; Aging</a:t>
            </a:r>
            <a:endParaRPr sz="5000"/>
          </a:p>
        </p:txBody>
      </p:sp>
      <p:sp>
        <p:nvSpPr>
          <p:cNvPr id="778" name="Google Shape;778;p93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Effects of Aging</a:t>
            </a:r>
            <a:endParaRPr/>
          </a:p>
        </p:txBody>
      </p:sp>
      <p:sp>
        <p:nvSpPr>
          <p:cNvPr id="779" name="Google Shape;779;p93"/>
          <p:cNvSpPr txBox="1"/>
          <p:nvPr>
            <p:ph idx="4" type="subTitle"/>
          </p:nvPr>
        </p:nvSpPr>
        <p:spPr>
          <a:xfrm>
            <a:off x="3221200" y="295600"/>
            <a:ext cx="26604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Vocal Intensity</a:t>
            </a:r>
            <a:endParaRPr sz="2800"/>
          </a:p>
        </p:txBody>
      </p:sp>
      <p:sp>
        <p:nvSpPr>
          <p:cNvPr id="780" name="Google Shape;780;p93"/>
          <p:cNvSpPr txBox="1"/>
          <p:nvPr>
            <p:ph idx="5" type="body"/>
          </p:nvPr>
        </p:nvSpPr>
        <p:spPr>
          <a:xfrm>
            <a:off x="322120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Phonation gets weaker as we age…</a:t>
            </a:r>
            <a:endParaRPr sz="2000"/>
          </a:p>
        </p:txBody>
      </p:sp>
      <p:sp>
        <p:nvSpPr>
          <p:cNvPr id="781" name="Google Shape;781;p93"/>
          <p:cNvSpPr txBox="1"/>
          <p:nvPr>
            <p:ph idx="6" type="subTitle"/>
          </p:nvPr>
        </p:nvSpPr>
        <p:spPr>
          <a:xfrm>
            <a:off x="6157750" y="295600"/>
            <a:ext cx="25758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Vocal Range</a:t>
            </a:r>
            <a:endParaRPr sz="2800"/>
          </a:p>
        </p:txBody>
      </p:sp>
      <p:sp>
        <p:nvSpPr>
          <p:cNvPr id="782" name="Google Shape;782;p93"/>
          <p:cNvSpPr txBox="1"/>
          <p:nvPr>
            <p:ph idx="7" type="body"/>
          </p:nvPr>
        </p:nvSpPr>
        <p:spPr>
          <a:xfrm>
            <a:off x="6157750" y="9634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This</a:t>
            </a:r>
            <a:r>
              <a:rPr lang="en" sz="2000"/>
              <a:t> gets smaller as we age…</a:t>
            </a:r>
            <a:endParaRPr sz="2000"/>
          </a:p>
        </p:txBody>
      </p:sp>
      <p:sp>
        <p:nvSpPr>
          <p:cNvPr id="783" name="Google Shape;783;p93"/>
          <p:cNvSpPr txBox="1"/>
          <p:nvPr>
            <p:ph idx="8" type="subTitle"/>
          </p:nvPr>
        </p:nvSpPr>
        <p:spPr>
          <a:xfrm>
            <a:off x="6157750" y="2603800"/>
            <a:ext cx="26088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Harmonic-to-Noise Ratio</a:t>
            </a:r>
            <a:endParaRPr sz="2800"/>
          </a:p>
        </p:txBody>
      </p:sp>
      <p:sp>
        <p:nvSpPr>
          <p:cNvPr id="784" name="Google Shape;784;p93"/>
          <p:cNvSpPr txBox="1"/>
          <p:nvPr>
            <p:ph idx="9" type="body"/>
          </p:nvPr>
        </p:nvSpPr>
        <p:spPr>
          <a:xfrm>
            <a:off x="6157750" y="3271650"/>
            <a:ext cx="2660400" cy="12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This increases as we age…</a:t>
            </a:r>
            <a:endParaRPr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94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Physiology of Phonation</a:t>
            </a:r>
            <a:endParaRPr/>
          </a:p>
        </p:txBody>
      </p:sp>
      <p:sp>
        <p:nvSpPr>
          <p:cNvPr id="790" name="Google Shape;790;p94"/>
          <p:cNvSpPr txBox="1"/>
          <p:nvPr>
            <p:ph type="title"/>
          </p:nvPr>
        </p:nvSpPr>
        <p:spPr>
          <a:xfrm>
            <a:off x="374200" y="1768475"/>
            <a:ext cx="70020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Vocal &amp; Laryngeal Pathologies</a:t>
            </a:r>
            <a:endParaRPr/>
          </a:p>
        </p:txBody>
      </p:sp>
      <p:sp>
        <p:nvSpPr>
          <p:cNvPr id="791" name="Google Shape;791;p94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792" name="Google Shape;792;p94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section four</a:t>
            </a:r>
            <a:endParaRPr/>
          </a:p>
        </p:txBody>
      </p:sp>
      <p:sp>
        <p:nvSpPr>
          <p:cNvPr id="793" name="Google Shape;793;p9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5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799" name="Google Shape;799;p95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00" name="Google Shape;800;p95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SLPs’ Role</a:t>
            </a:r>
            <a:endParaRPr sz="5000"/>
          </a:p>
        </p:txBody>
      </p:sp>
      <p:sp>
        <p:nvSpPr>
          <p:cNvPr id="801" name="Google Shape;801;p95"/>
          <p:cNvSpPr txBox="1"/>
          <p:nvPr>
            <p:ph idx="4294967295" type="body"/>
          </p:nvPr>
        </p:nvSpPr>
        <p:spPr>
          <a:xfrm>
            <a:off x="396725" y="620025"/>
            <a:ext cx="84225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professional roles and activities in speech-language pathology include the following: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Clinical Services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Diagnosis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Assessment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Planning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Treatment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Prevention And Advocacy</a:t>
            </a:r>
            <a:endParaRPr sz="1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6"/>
          <p:cNvSpPr txBox="1"/>
          <p:nvPr>
            <p:ph idx="1" type="subTitle"/>
          </p:nvPr>
        </p:nvSpPr>
        <p:spPr>
          <a:xfrm>
            <a:off x="235025" y="3723400"/>
            <a:ext cx="35415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Voice Diagnostics</a:t>
            </a:r>
            <a:endParaRPr/>
          </a:p>
        </p:txBody>
      </p:sp>
      <p:sp>
        <p:nvSpPr>
          <p:cNvPr id="807" name="Google Shape;807;p96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Vocal Pathology</a:t>
            </a:r>
            <a:endParaRPr/>
          </a:p>
        </p:txBody>
      </p:sp>
      <p:sp>
        <p:nvSpPr>
          <p:cNvPr id="808" name="Google Shape;808;p96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09" name="Google Shape;809;p96"/>
          <p:cNvSpPr txBox="1"/>
          <p:nvPr>
            <p:ph type="title"/>
          </p:nvPr>
        </p:nvSpPr>
        <p:spPr>
          <a:xfrm>
            <a:off x="4024125" y="430350"/>
            <a:ext cx="4825200" cy="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1. Instrumental</a:t>
            </a:r>
            <a:endParaRPr sz="3400"/>
          </a:p>
        </p:txBody>
      </p:sp>
      <p:sp>
        <p:nvSpPr>
          <p:cNvPr id="810" name="Google Shape;810;p96"/>
          <p:cNvSpPr txBox="1"/>
          <p:nvPr>
            <p:ph idx="4" type="body"/>
          </p:nvPr>
        </p:nvSpPr>
        <p:spPr>
          <a:xfrm>
            <a:off x="4024125" y="993825"/>
            <a:ext cx="48252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Visualizes laryngeal structures using </a:t>
            </a:r>
            <a:r>
              <a:rPr b="1" lang="en" sz="1500"/>
              <a:t>video stroboscopy</a:t>
            </a:r>
            <a:r>
              <a:rPr lang="en" sz="1500"/>
              <a:t> or </a:t>
            </a:r>
            <a:r>
              <a:rPr b="1" lang="en" sz="1500"/>
              <a:t>Laryngoscopy (nasal endoscopy)</a:t>
            </a:r>
            <a:endParaRPr b="1"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500"/>
              <a:t>Laryngeal Electromyography</a:t>
            </a:r>
            <a:r>
              <a:rPr lang="en" sz="1500"/>
              <a:t> measures electrical activity in the throat muscles. 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/>
              <a:t>Acoustic measurement of the speech signal</a:t>
            </a:r>
            <a:endParaRPr sz="1500"/>
          </a:p>
        </p:txBody>
      </p:sp>
      <p:sp>
        <p:nvSpPr>
          <p:cNvPr id="811" name="Google Shape;811;p96"/>
          <p:cNvSpPr txBox="1"/>
          <p:nvPr>
            <p:ph idx="7" type="title"/>
          </p:nvPr>
        </p:nvSpPr>
        <p:spPr>
          <a:xfrm>
            <a:off x="4024150" y="2685675"/>
            <a:ext cx="4825200" cy="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2. Auditory/Perceptual</a:t>
            </a:r>
            <a:endParaRPr sz="3400"/>
          </a:p>
        </p:txBody>
      </p:sp>
      <p:sp>
        <p:nvSpPr>
          <p:cNvPr id="812" name="Google Shape;812;p96"/>
          <p:cNvSpPr txBox="1"/>
          <p:nvPr>
            <p:ph idx="8" type="body"/>
          </p:nvPr>
        </p:nvSpPr>
        <p:spPr>
          <a:xfrm>
            <a:off x="4024175" y="3249075"/>
            <a:ext cx="48252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Evaluation of the laryngeal mechanism (i.e., voice production) using clinical judgment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/>
              <a:t>A listener judges the vocal quality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Breathiness, hoarseness, etc.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CAPE-V</a:t>
            </a:r>
            <a:endParaRPr sz="1500"/>
          </a:p>
        </p:txBody>
      </p:sp>
      <p:sp>
        <p:nvSpPr>
          <p:cNvPr id="813" name="Google Shape;813;p96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4" name="Google Shape;814;p96"/>
          <p:cNvPicPr preferRelativeResize="0"/>
          <p:nvPr/>
        </p:nvPicPr>
        <p:blipFill rotWithShape="1">
          <a:blip r:embed="rId3">
            <a:alphaModFix/>
          </a:blip>
          <a:srcRect b="0" l="3490" r="18948" t="0"/>
          <a:stretch/>
        </p:blipFill>
        <p:spPr>
          <a:xfrm>
            <a:off x="333362" y="1099425"/>
            <a:ext cx="3344826" cy="22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7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820" name="Google Shape;820;p97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21" name="Google Shape;821;p97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Some Common Pathologies</a:t>
            </a:r>
            <a:endParaRPr sz="5000"/>
          </a:p>
        </p:txBody>
      </p:sp>
      <p:sp>
        <p:nvSpPr>
          <p:cNvPr id="822" name="Google Shape;822;p97"/>
          <p:cNvSpPr txBox="1"/>
          <p:nvPr>
            <p:ph idx="4294967295" type="body"/>
          </p:nvPr>
        </p:nvSpPr>
        <p:spPr>
          <a:xfrm>
            <a:off x="396725" y="620025"/>
            <a:ext cx="78540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Voice Disorders -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Laryngitis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Vocal Fold Paresis or Paralysis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Phonotrauma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Spasmodic dysphonia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2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Resonance</a:t>
            </a:r>
            <a:endParaRPr sz="5000"/>
          </a:p>
        </p:txBody>
      </p:sp>
      <p:sp>
        <p:nvSpPr>
          <p:cNvPr id="485" name="Google Shape;485;p62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Acoustics Review</a:t>
            </a:r>
            <a:endParaRPr/>
          </a:p>
        </p:txBody>
      </p:sp>
      <p:sp>
        <p:nvSpPr>
          <p:cNvPr id="486" name="Google Shape;486;p62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487" name="Google Shape;487;p62"/>
          <p:cNvSpPr txBox="1"/>
          <p:nvPr>
            <p:ph idx="2" type="body"/>
          </p:nvPr>
        </p:nvSpPr>
        <p:spPr>
          <a:xfrm>
            <a:off x="396725" y="620025"/>
            <a:ext cx="40557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tendency for a body to vibrate at a specific frequency, based upon physical characteristics of the vibrating body.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e.g., tuning fork, swing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To change resonant frequency, alter length, tension, mass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88" name="Google Shape;488;p62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9" name="Google Shape;48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2300" y="1423238"/>
            <a:ext cx="4291800" cy="22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8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828" name="Google Shape;828;p98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29" name="Google Shape;829;p98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Laryngitis</a:t>
            </a:r>
            <a:endParaRPr sz="5000"/>
          </a:p>
        </p:txBody>
      </p:sp>
      <p:sp>
        <p:nvSpPr>
          <p:cNvPr id="830" name="Google Shape;830;p98"/>
          <p:cNvSpPr txBox="1"/>
          <p:nvPr>
            <p:ph idx="4294967295" type="body"/>
          </p:nvPr>
        </p:nvSpPr>
        <p:spPr>
          <a:xfrm>
            <a:off x="396725" y="620025"/>
            <a:ext cx="47679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Inflammation and swelling of the VF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Voice sounds hoarse, or you may not be able to speak at all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Virus in the upper respiratory tract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Chronic laryngitis caused by chronic cough, smoking, using inhalers for asthma, and GERD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The treatment of chronic laryngitis depends on the cause</a:t>
            </a:r>
            <a:endParaRPr sz="2000"/>
          </a:p>
        </p:txBody>
      </p:sp>
      <p:pic>
        <p:nvPicPr>
          <p:cNvPr id="831" name="Google Shape;83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164626" y="620025"/>
            <a:ext cx="2108299" cy="20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028699" y="2004375"/>
            <a:ext cx="2194352" cy="14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9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838" name="Google Shape;838;p99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39" name="Google Shape;839;p99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VF Paresis &amp; Paralysis</a:t>
            </a:r>
            <a:endParaRPr sz="5000"/>
          </a:p>
        </p:txBody>
      </p:sp>
      <p:sp>
        <p:nvSpPr>
          <p:cNvPr id="840" name="Google Shape;840;p99"/>
          <p:cNvSpPr txBox="1"/>
          <p:nvPr>
            <p:ph idx="4294967295" type="body"/>
          </p:nvPr>
        </p:nvSpPr>
        <p:spPr>
          <a:xfrm>
            <a:off x="396725" y="620025"/>
            <a:ext cx="51198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VF can be paralyzed or partly paralyzed (paresis).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Viral infection of VF nerves, injury to a nerve during surgery, damage from breathing tube placement, stroke, or cancer.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In a closed position, you may have noisy or difficult breathing.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In an open position, you may have a weak, breathy voice.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May get better over time, but paralysis may be lifelong (permanent).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Surgery and voice therapy may help improve the voice.</a:t>
            </a:r>
            <a:endParaRPr sz="1700"/>
          </a:p>
        </p:txBody>
      </p:sp>
      <p:pic>
        <p:nvPicPr>
          <p:cNvPr descr="This animation goes over the various different types of vocal cord paralysis that may be encountered and how it looks (and sounds) when examined. Most often, vocal cord paralysis causes a weak sounding hoarse voice. In other cases, it may result in a change in breathing.  Causes of vocal cord paralysis and treatment are not discussed.&#10;&#10;Vocal cord examination is performed via trans-nasal endoscopy:&#10;https://youtu.be/BrnW9xSc1Hw&#10;&#10;Watch needle injection treatment for a paralyzed vocal cord:&#10;https://youtu.be/8WVjqI4hQQ0&#10;&#10;More info on vocal cord paralysis and treatment:&#10;https://www.FauquierENT.net/vocalcordparalysis.htm&#10;&#10;Voice therapy for paralyzed vocal cord: &#10;https://youtu.be/t6pUB3Y07Vg&#10;&#10;Check out our online throat care store: &#10;https://www.FauquierENT.net/store_throat.htm&#10;&#10;- Normal Anatomy (0:02)&#10;- Normal without Paralysis (0:10)&#10;- Complete Unilateral Vocal Cord Paralysis (0:22)&#10;- Posterior Cricoarytenoid Paralysis (0:31)&#10;- Lateral Cricoarytenoid Paralysis (0:40)&#10;- Transverse Arytenoid Paralysis (0:48)&#10;- Thyroarytenoid Paralysis (0:56)&#10;- Bilateral Vocal Cord Paralysis (1:05)&#10;- Normal without Paralysis (1:13)&#10;&#10;Video created by Dr. Christopher Chang:&#10;https://www.FauquierENT.net&#10;&#10;Still haven’t subscribed to Fauquier ENT on YouTube? ►► https://bit.ly/35SazwA&#10;&#10;#vocalcordparalysis #dysphonia #hoarsevoice #raspy" id="841" name="Google Shape;841;p99" title="Vocal Cord Paralysis: 6 Different Types of Paralysis and How It Looks/Mov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000" y="921950"/>
            <a:ext cx="3169100" cy="17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00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847" name="Google Shape;847;p100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48" name="Google Shape;848;p100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Phonotrauma</a:t>
            </a:r>
            <a:endParaRPr sz="5000"/>
          </a:p>
        </p:txBody>
      </p:sp>
      <p:sp>
        <p:nvSpPr>
          <p:cNvPr id="849" name="Google Shape;849;p100"/>
          <p:cNvSpPr txBox="1"/>
          <p:nvPr>
            <p:ph idx="4294967295" type="body"/>
          </p:nvPr>
        </p:nvSpPr>
        <p:spPr>
          <a:xfrm>
            <a:off x="396725" y="620025"/>
            <a:ext cx="8344200" cy="3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People who use their voice a lot are most susceptible to phonotrauma: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Teachers, salespeople, broadcasters, lawyers, as well as singers or actors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Phonotrauma can manifest a number of different ways: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b="1" lang="en" sz="1600"/>
              <a:t>Vocal Nodules (</a:t>
            </a:r>
            <a:r>
              <a:rPr b="1" lang="en" sz="1600"/>
              <a:t>calluses</a:t>
            </a:r>
            <a:r>
              <a:rPr b="1" lang="en" sz="1600"/>
              <a:t>):</a:t>
            </a:r>
            <a:r>
              <a:rPr lang="en" sz="1600"/>
              <a:t> Superficial lesions on VF lining, usually occur in the middle of both VF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b="1" lang="en" sz="1600"/>
              <a:t>VF Polyp (blister):</a:t>
            </a:r>
            <a:r>
              <a:rPr lang="en" sz="1600"/>
              <a:t> Usually on one VF. Soft or firm, can be red if it develops after acute hemorrhage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b="1" lang="en" sz="1600"/>
              <a:t>VF Cyst:</a:t>
            </a:r>
            <a:r>
              <a:rPr lang="en" sz="1600"/>
              <a:t> Deeper in the VF under the superficial lining, sometimes from birth, growing slowly with time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b="1" lang="en" sz="1600"/>
              <a:t>Varices and Ectasias:</a:t>
            </a:r>
            <a:r>
              <a:rPr lang="en" sz="1600"/>
              <a:t> Abnormal blood vessels and other vascular malformations under surface of the VF that bleed and cause stiffness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b="1" lang="en" sz="1600"/>
              <a:t>VF Sulcus: </a:t>
            </a:r>
            <a:r>
              <a:rPr lang="en" sz="1600"/>
              <a:t>Indentation in edge of VF, caused by scarring which adds mass to VF</a:t>
            </a:r>
            <a:endParaRPr sz="1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01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855" name="Google Shape;855;p101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56" name="Google Shape;856;p101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Phonotrauma</a:t>
            </a:r>
            <a:endParaRPr sz="5000"/>
          </a:p>
        </p:txBody>
      </p:sp>
      <p:pic>
        <p:nvPicPr>
          <p:cNvPr id="857" name="Google Shape;85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68775" y="569026"/>
            <a:ext cx="1618857" cy="16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01"/>
          <p:cNvPicPr preferRelativeResize="0"/>
          <p:nvPr/>
        </p:nvPicPr>
        <p:blipFill rotWithShape="1">
          <a:blip r:embed="rId4">
            <a:alphaModFix/>
          </a:blip>
          <a:srcRect b="0" l="43562" r="14920" t="0"/>
          <a:stretch/>
        </p:blipFill>
        <p:spPr>
          <a:xfrm>
            <a:off x="399900" y="568985"/>
            <a:ext cx="1234099" cy="167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01"/>
          <p:cNvPicPr preferRelativeResize="0"/>
          <p:nvPr/>
        </p:nvPicPr>
        <p:blipFill rotWithShape="1">
          <a:blip r:embed="rId5">
            <a:alphaModFix/>
          </a:blip>
          <a:srcRect b="0" l="10327" r="13620" t="0"/>
          <a:stretch/>
        </p:blipFill>
        <p:spPr>
          <a:xfrm>
            <a:off x="5072675" y="568963"/>
            <a:ext cx="1887200" cy="16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01"/>
          <p:cNvPicPr preferRelativeResize="0"/>
          <p:nvPr/>
        </p:nvPicPr>
        <p:blipFill rotWithShape="1">
          <a:blip r:embed="rId6">
            <a:alphaModFix/>
          </a:blip>
          <a:srcRect b="0" l="10419" r="28757" t="0"/>
          <a:stretch/>
        </p:blipFill>
        <p:spPr>
          <a:xfrm>
            <a:off x="3568913" y="568963"/>
            <a:ext cx="1338600" cy="165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1300" y="2857575"/>
            <a:ext cx="2830825" cy="17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01"/>
          <p:cNvPicPr preferRelativeResize="0"/>
          <p:nvPr/>
        </p:nvPicPr>
        <p:blipFill rotWithShape="1">
          <a:blip r:embed="rId8">
            <a:alphaModFix/>
          </a:blip>
          <a:srcRect b="8164" l="6213" r="20772" t="0"/>
          <a:stretch/>
        </p:blipFill>
        <p:spPr>
          <a:xfrm>
            <a:off x="7125725" y="568972"/>
            <a:ext cx="1618849" cy="163414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01"/>
          <p:cNvSpPr txBox="1"/>
          <p:nvPr/>
        </p:nvSpPr>
        <p:spPr>
          <a:xfrm>
            <a:off x="1768800" y="2250400"/>
            <a:ext cx="161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Vocal Nodules</a:t>
            </a:r>
            <a:endParaRPr/>
          </a:p>
        </p:txBody>
      </p:sp>
      <p:sp>
        <p:nvSpPr>
          <p:cNvPr id="864" name="Google Shape;864;p101"/>
          <p:cNvSpPr txBox="1"/>
          <p:nvPr/>
        </p:nvSpPr>
        <p:spPr>
          <a:xfrm>
            <a:off x="399900" y="2259450"/>
            <a:ext cx="123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VF Polyp</a:t>
            </a:r>
            <a:endParaRPr/>
          </a:p>
        </p:txBody>
      </p:sp>
      <p:sp>
        <p:nvSpPr>
          <p:cNvPr id="865" name="Google Shape;865;p101"/>
          <p:cNvSpPr txBox="1"/>
          <p:nvPr/>
        </p:nvSpPr>
        <p:spPr>
          <a:xfrm>
            <a:off x="5072800" y="2250350"/>
            <a:ext cx="188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VF Cyst</a:t>
            </a:r>
            <a:endParaRPr/>
          </a:p>
        </p:txBody>
      </p:sp>
      <p:sp>
        <p:nvSpPr>
          <p:cNvPr id="866" name="Google Shape;866;p101"/>
          <p:cNvSpPr txBox="1"/>
          <p:nvPr/>
        </p:nvSpPr>
        <p:spPr>
          <a:xfrm>
            <a:off x="3568888" y="2233150"/>
            <a:ext cx="133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Varices/</a:t>
            </a:r>
            <a:endParaRPr b="1" sz="16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Ectasias</a:t>
            </a:r>
            <a:endParaRPr/>
          </a:p>
        </p:txBody>
      </p:sp>
      <p:sp>
        <p:nvSpPr>
          <p:cNvPr id="867" name="Google Shape;867;p101"/>
          <p:cNvSpPr txBox="1"/>
          <p:nvPr/>
        </p:nvSpPr>
        <p:spPr>
          <a:xfrm>
            <a:off x="7125400" y="2240225"/>
            <a:ext cx="161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VF Sulcus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02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873" name="Google Shape;873;p102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74" name="Google Shape;874;p102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Spasmodic Dysphonia</a:t>
            </a:r>
            <a:endParaRPr sz="5000"/>
          </a:p>
        </p:txBody>
      </p:sp>
      <p:sp>
        <p:nvSpPr>
          <p:cNvPr id="875" name="Google Shape;875;p102"/>
          <p:cNvSpPr txBox="1"/>
          <p:nvPr>
            <p:ph idx="4294967295" type="body"/>
          </p:nvPr>
        </p:nvSpPr>
        <p:spPr>
          <a:xfrm>
            <a:off x="396725" y="620025"/>
            <a:ext cx="40653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Spasmodic Dysphonia is a nerve problem that causes the VF to spasm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It can make the voice sound tight, quivery, jerky, hoarse, or groaning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At times, the voice may sound normal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Other times, the person may not be able to speak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Treatment may include speech therapy and shots (injections) of botulinum toxin in the VF</a:t>
            </a:r>
            <a:endParaRPr sz="1700"/>
          </a:p>
        </p:txBody>
      </p:sp>
      <p:pic>
        <p:nvPicPr>
          <p:cNvPr descr="A variety of voice samples from patients diagnosed with Spasmodic Dysphonia" id="876" name="Google Shape;876;p102" title="Spasmodic Dysphonia Voice Sampl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20025"/>
            <a:ext cx="4172100" cy="234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3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Voice Pathology</a:t>
            </a:r>
            <a:endParaRPr/>
          </a:p>
        </p:txBody>
      </p:sp>
      <p:sp>
        <p:nvSpPr>
          <p:cNvPr id="882" name="Google Shape;882;p103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83" name="Google Shape;883;p103"/>
          <p:cNvSpPr txBox="1"/>
          <p:nvPr>
            <p:ph type="title"/>
          </p:nvPr>
        </p:nvSpPr>
        <p:spPr>
          <a:xfrm>
            <a:off x="399900" y="3920100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/>
              <a:t>SLPs’ Role - Intervention</a:t>
            </a:r>
            <a:endParaRPr sz="5000"/>
          </a:p>
        </p:txBody>
      </p:sp>
      <p:sp>
        <p:nvSpPr>
          <p:cNvPr id="884" name="Google Shape;884;p103"/>
          <p:cNvSpPr txBox="1"/>
          <p:nvPr>
            <p:ph idx="4294967295" type="body"/>
          </p:nvPr>
        </p:nvSpPr>
        <p:spPr>
          <a:xfrm>
            <a:off x="396725" y="620025"/>
            <a:ext cx="8422500" cy="30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Intervention is designed to: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E</a:t>
            </a:r>
            <a:r>
              <a:rPr lang="en" sz="1700"/>
              <a:t>stablish appropriate vocal hygiene routines/practices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C</a:t>
            </a:r>
            <a:r>
              <a:rPr lang="en" sz="1700"/>
              <a:t>apitalize on strengths and address weaknesses related to underlying structures and functions that affect voice production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I</a:t>
            </a:r>
            <a:r>
              <a:rPr lang="en" sz="1700"/>
              <a:t>mprove self</a:t>
            </a:r>
            <a:r>
              <a:rPr lang="en" sz="1700"/>
              <a:t>-</a:t>
            </a:r>
            <a:r>
              <a:rPr lang="en" sz="1700"/>
              <a:t>awareness of voice quality and kinesthetic factors (e.g., tension)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F</a:t>
            </a:r>
            <a:r>
              <a:rPr lang="en" sz="1700"/>
              <a:t>acilitate the individual’s life participation by assisting the person in acquiring new communication skills and strategies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M</a:t>
            </a:r>
            <a:r>
              <a:rPr lang="en" sz="1700"/>
              <a:t>odify contextual factors to reduce barriers and enhance facilitators of successful communication and participation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</a:t>
            </a:r>
            <a:r>
              <a:rPr lang="en" sz="1700"/>
              <a:t>rovide appropriate accommodations and other supports as well as training in how to use them</a:t>
            </a:r>
            <a:endParaRPr sz="1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04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Phonation Development</a:t>
            </a:r>
            <a:endParaRPr/>
          </a:p>
        </p:txBody>
      </p:sp>
      <p:sp>
        <p:nvSpPr>
          <p:cNvPr id="890" name="Google Shape;890;p104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891" name="Google Shape;891;p104"/>
          <p:cNvSpPr txBox="1"/>
          <p:nvPr>
            <p:ph idx="2" type="subTitle"/>
          </p:nvPr>
        </p:nvSpPr>
        <p:spPr>
          <a:xfrm>
            <a:off x="235025" y="3723400"/>
            <a:ext cx="59631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Misc. Frequency Variables</a:t>
            </a:r>
            <a:endParaRPr/>
          </a:p>
        </p:txBody>
      </p:sp>
      <p:sp>
        <p:nvSpPr>
          <p:cNvPr id="892" name="Google Shape;892;p104"/>
          <p:cNvSpPr txBox="1"/>
          <p:nvPr>
            <p:ph idx="4" type="body"/>
          </p:nvPr>
        </p:nvSpPr>
        <p:spPr>
          <a:xfrm>
            <a:off x="325150" y="881554"/>
            <a:ext cx="2633700" cy="24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average fundamental frequency at which vocal folds vibrate most efficiently (resonant frequency)</a:t>
            </a:r>
            <a:endParaRPr/>
          </a:p>
        </p:txBody>
      </p:sp>
      <p:sp>
        <p:nvSpPr>
          <p:cNvPr id="893" name="Google Shape;893;p104"/>
          <p:cNvSpPr txBox="1"/>
          <p:nvPr>
            <p:ph idx="3" type="subTitle"/>
          </p:nvPr>
        </p:nvSpPr>
        <p:spPr>
          <a:xfrm>
            <a:off x="284650" y="295600"/>
            <a:ext cx="2572800" cy="5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Optimal f0</a:t>
            </a:r>
            <a:endParaRPr sz="3500"/>
          </a:p>
        </p:txBody>
      </p:sp>
      <p:sp>
        <p:nvSpPr>
          <p:cNvPr id="894" name="Google Shape;894;p104"/>
          <p:cNvSpPr txBox="1"/>
          <p:nvPr>
            <p:ph idx="5" type="subTitle"/>
          </p:nvPr>
        </p:nvSpPr>
        <p:spPr>
          <a:xfrm>
            <a:off x="3221200" y="295600"/>
            <a:ext cx="2572800" cy="5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/>
              <a:t>Habitual f0</a:t>
            </a:r>
            <a:endParaRPr sz="3500"/>
          </a:p>
        </p:txBody>
      </p:sp>
      <p:sp>
        <p:nvSpPr>
          <p:cNvPr id="895" name="Google Shape;895;p104"/>
          <p:cNvSpPr txBox="1"/>
          <p:nvPr>
            <p:ph idx="6" type="body"/>
          </p:nvPr>
        </p:nvSpPr>
        <p:spPr>
          <a:xfrm>
            <a:off x="3261700" y="881554"/>
            <a:ext cx="2633700" cy="24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average fundamental frequency at which an individual’s vocal folds vibrate during normal conversational speech</a:t>
            </a:r>
            <a:endParaRPr/>
          </a:p>
        </p:txBody>
      </p:sp>
      <p:sp>
        <p:nvSpPr>
          <p:cNvPr id="896" name="Google Shape;896;p104"/>
          <p:cNvSpPr txBox="1"/>
          <p:nvPr>
            <p:ph idx="7" type="subTitle"/>
          </p:nvPr>
        </p:nvSpPr>
        <p:spPr>
          <a:xfrm>
            <a:off x="6157750" y="295600"/>
            <a:ext cx="2572800" cy="5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/>
              <a:t>f</a:t>
            </a:r>
            <a:r>
              <a:rPr lang="en" sz="3500"/>
              <a:t>0 </a:t>
            </a:r>
            <a:r>
              <a:rPr lang="en" sz="3500"/>
              <a:t>Range </a:t>
            </a:r>
            <a:endParaRPr sz="3500"/>
          </a:p>
        </p:txBody>
      </p:sp>
      <p:sp>
        <p:nvSpPr>
          <p:cNvPr id="897" name="Google Shape;897;p104"/>
          <p:cNvSpPr txBox="1"/>
          <p:nvPr>
            <p:ph idx="8" type="body"/>
          </p:nvPr>
        </p:nvSpPr>
        <p:spPr>
          <a:xfrm>
            <a:off x="6198250" y="881500"/>
            <a:ext cx="2633700" cy="24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</a:t>
            </a:r>
            <a:r>
              <a:rPr lang="en"/>
              <a:t>ifference between the max f0 of vibration of modal phonation and the min f0 of vibration (i.e., </a:t>
            </a:r>
            <a:r>
              <a:rPr lang="en"/>
              <a:t>max</a:t>
            </a:r>
            <a:r>
              <a:rPr baseline="-25000" lang="en"/>
              <a:t>f0</a:t>
            </a:r>
            <a:r>
              <a:rPr lang="en"/>
              <a:t>- </a:t>
            </a:r>
            <a:r>
              <a:rPr lang="en"/>
              <a:t>min</a:t>
            </a:r>
            <a:r>
              <a:rPr baseline="-25000" lang="en"/>
              <a:t>f0</a:t>
            </a:r>
            <a:r>
              <a:rPr lang="en"/>
              <a:t>)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About two octaves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.25 octaves below optimal f0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1.75 octaves above f0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Male = about 90 to 360 Hz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Female = 190 to 760 Hz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104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/>
          <p:nvPr>
            <p:ph idx="1" type="subTitle"/>
          </p:nvPr>
        </p:nvSpPr>
        <p:spPr>
          <a:xfrm>
            <a:off x="284650" y="295600"/>
            <a:ext cx="2660400" cy="2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Simple Periodic</a:t>
            </a:r>
            <a:endParaRPr b="1" sz="1600"/>
          </a:p>
        </p:txBody>
      </p:sp>
      <p:sp>
        <p:nvSpPr>
          <p:cNvPr id="495" name="Google Shape;495;p63"/>
          <p:cNvSpPr txBox="1"/>
          <p:nvPr>
            <p:ph type="title"/>
          </p:nvPr>
        </p:nvSpPr>
        <p:spPr>
          <a:xfrm>
            <a:off x="240850" y="3175000"/>
            <a:ext cx="5004000" cy="15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Types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 Sound</a:t>
            </a:r>
            <a:endParaRPr/>
          </a:p>
        </p:txBody>
      </p:sp>
      <p:sp>
        <p:nvSpPr>
          <p:cNvPr id="496" name="Google Shape;496;p63"/>
          <p:cNvSpPr txBox="1"/>
          <p:nvPr>
            <p:ph idx="3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Team Name</a:t>
            </a:r>
            <a:endParaRPr/>
          </a:p>
        </p:txBody>
      </p:sp>
      <p:sp>
        <p:nvSpPr>
          <p:cNvPr id="497" name="Google Shape;497;p63"/>
          <p:cNvSpPr txBox="1"/>
          <p:nvPr>
            <p:ph idx="4" type="subTitle"/>
          </p:nvPr>
        </p:nvSpPr>
        <p:spPr>
          <a:xfrm>
            <a:off x="3221200" y="295600"/>
            <a:ext cx="2660400" cy="2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Complex Periodic</a:t>
            </a:r>
            <a:endParaRPr b="1" sz="1600"/>
          </a:p>
        </p:txBody>
      </p:sp>
      <p:sp>
        <p:nvSpPr>
          <p:cNvPr id="498" name="Google Shape;498;p63"/>
          <p:cNvSpPr txBox="1"/>
          <p:nvPr>
            <p:ph idx="6" type="subTitle"/>
          </p:nvPr>
        </p:nvSpPr>
        <p:spPr>
          <a:xfrm>
            <a:off x="6157750" y="295600"/>
            <a:ext cx="2575800" cy="2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Aperiodic</a:t>
            </a:r>
            <a:endParaRPr b="1" sz="1600"/>
          </a:p>
        </p:txBody>
      </p:sp>
      <p:sp>
        <p:nvSpPr>
          <p:cNvPr id="499" name="Google Shape;499;p63"/>
          <p:cNvSpPr txBox="1"/>
          <p:nvPr>
            <p:ph idx="8" type="subTitle"/>
          </p:nvPr>
        </p:nvSpPr>
        <p:spPr>
          <a:xfrm>
            <a:off x="6157750" y="2603800"/>
            <a:ext cx="2608800" cy="2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Mixed periodic/aperiodic</a:t>
            </a:r>
            <a:endParaRPr b="1" sz="1600"/>
          </a:p>
        </p:txBody>
      </p:sp>
      <p:pic>
        <p:nvPicPr>
          <p:cNvPr id="500" name="Google Shape;5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6351" y="599925"/>
            <a:ext cx="2030099" cy="17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87" y="599918"/>
            <a:ext cx="2308326" cy="17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5225" y="599925"/>
            <a:ext cx="2030099" cy="17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4050" y="3006575"/>
            <a:ext cx="2932455" cy="16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4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Laryngeal Adjustments</a:t>
            </a:r>
            <a:endParaRPr/>
          </a:p>
        </p:txBody>
      </p:sp>
      <p:sp>
        <p:nvSpPr>
          <p:cNvPr id="509" name="Google Shape;509;p64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10" name="Google Shape;510;p64"/>
          <p:cNvSpPr txBox="1"/>
          <p:nvPr>
            <p:ph idx="2" type="subTitle"/>
          </p:nvPr>
        </p:nvSpPr>
        <p:spPr>
          <a:xfrm>
            <a:off x="5367775" y="3723400"/>
            <a:ext cx="35478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Change Pitch?</a:t>
            </a:r>
            <a:endParaRPr/>
          </a:p>
        </p:txBody>
      </p:sp>
      <p:sp>
        <p:nvSpPr>
          <p:cNvPr id="511" name="Google Shape;511;p64"/>
          <p:cNvSpPr txBox="1"/>
          <p:nvPr>
            <p:ph idx="3" type="subTitle"/>
          </p:nvPr>
        </p:nvSpPr>
        <p:spPr>
          <a:xfrm>
            <a:off x="427825" y="1286900"/>
            <a:ext cx="3906600" cy="238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Muscles that </a:t>
            </a:r>
            <a:r>
              <a:rPr b="1" lang="en" u="sng"/>
              <a:t>tense</a:t>
            </a:r>
            <a:r>
              <a:rPr lang="en"/>
              <a:t> will raise pitch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Muscles that </a:t>
            </a:r>
            <a:r>
              <a:rPr b="1" lang="en" u="sng"/>
              <a:t>relax</a:t>
            </a:r>
            <a:r>
              <a:rPr lang="en"/>
              <a:t> will lower pitch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Muscles that </a:t>
            </a:r>
            <a:r>
              <a:rPr b="1" lang="en" u="sng"/>
              <a:t>decrease length</a:t>
            </a:r>
            <a:r>
              <a:rPr lang="en"/>
              <a:t> will lower pitch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Muscles that </a:t>
            </a:r>
            <a:r>
              <a:rPr b="1" lang="en" u="sng"/>
              <a:t>increase length</a:t>
            </a:r>
            <a:r>
              <a:rPr lang="en"/>
              <a:t> raise pitch</a:t>
            </a:r>
            <a:endParaRPr/>
          </a:p>
        </p:txBody>
      </p:sp>
      <p:sp>
        <p:nvSpPr>
          <p:cNvPr id="512" name="Google Shape;512;p64"/>
          <p:cNvSpPr txBox="1"/>
          <p:nvPr>
            <p:ph idx="7" type="subTitle"/>
          </p:nvPr>
        </p:nvSpPr>
        <p:spPr>
          <a:xfrm>
            <a:off x="5409000" y="379025"/>
            <a:ext cx="2854200" cy="17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As tension increases, pitch increases…</a:t>
            </a:r>
            <a:endParaRPr sz="1800"/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As mass increases, pitch decreases…</a:t>
            </a:r>
            <a:endParaRPr sz="1800"/>
          </a:p>
        </p:txBody>
      </p:sp>
      <p:sp>
        <p:nvSpPr>
          <p:cNvPr id="513" name="Google Shape;513;p64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5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Physiology of Phonation</a:t>
            </a:r>
            <a:endParaRPr/>
          </a:p>
        </p:txBody>
      </p:sp>
      <p:sp>
        <p:nvSpPr>
          <p:cNvPr id="519" name="Google Shape;519;p65"/>
          <p:cNvSpPr txBox="1"/>
          <p:nvPr>
            <p:ph idx="4294967295" type="body"/>
          </p:nvPr>
        </p:nvSpPr>
        <p:spPr>
          <a:xfrm>
            <a:off x="5993850" y="4707425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20" name="Google Shape;520;p65"/>
          <p:cNvSpPr txBox="1"/>
          <p:nvPr>
            <p:ph type="title"/>
          </p:nvPr>
        </p:nvSpPr>
        <p:spPr>
          <a:xfrm>
            <a:off x="571350" y="3710775"/>
            <a:ext cx="8344200" cy="7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Index &amp; Content</a:t>
            </a:r>
            <a:endParaRPr/>
          </a:p>
        </p:txBody>
      </p:sp>
      <p:sp>
        <p:nvSpPr>
          <p:cNvPr id="521" name="Google Shape;521;p65"/>
          <p:cNvSpPr txBox="1"/>
          <p:nvPr>
            <p:ph idx="2" type="body"/>
          </p:nvPr>
        </p:nvSpPr>
        <p:spPr>
          <a:xfrm>
            <a:off x="571500" y="666750"/>
            <a:ext cx="6060600" cy="26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Prenatal Development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Infancy Through Adulthood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Aging Effects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Vocal/Laryngeal Pathologies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Review Questions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6"/>
          <p:cNvSpPr txBox="1"/>
          <p:nvPr>
            <p:ph type="title"/>
          </p:nvPr>
        </p:nvSpPr>
        <p:spPr>
          <a:xfrm>
            <a:off x="374200" y="1768475"/>
            <a:ext cx="6230700" cy="24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Prenatal Development</a:t>
            </a:r>
            <a:endParaRPr/>
          </a:p>
        </p:txBody>
      </p:sp>
      <p:sp>
        <p:nvSpPr>
          <p:cNvPr id="527" name="Google Shape;527;p66"/>
          <p:cNvSpPr txBox="1"/>
          <p:nvPr>
            <p:ph idx="1" type="body"/>
          </p:nvPr>
        </p:nvSpPr>
        <p:spPr>
          <a:xfrm>
            <a:off x="374200" y="4213750"/>
            <a:ext cx="416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one</a:t>
            </a:r>
            <a:endParaRPr/>
          </a:p>
        </p:txBody>
      </p:sp>
      <p:sp>
        <p:nvSpPr>
          <p:cNvPr id="528" name="Google Shape;528;p66"/>
          <p:cNvSpPr txBox="1"/>
          <p:nvPr>
            <p:ph idx="2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Physiology of Phonation</a:t>
            </a:r>
            <a:endParaRPr/>
          </a:p>
        </p:txBody>
      </p:sp>
      <p:sp>
        <p:nvSpPr>
          <p:cNvPr id="529" name="Google Shape;529;p66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30" name="Google Shape;530;p66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7"/>
          <p:cNvSpPr txBox="1"/>
          <p:nvPr>
            <p:ph idx="1" type="body"/>
          </p:nvPr>
        </p:nvSpPr>
        <p:spPr>
          <a:xfrm>
            <a:off x="228600" y="4707375"/>
            <a:ext cx="29367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Laryngeal Adjustments</a:t>
            </a:r>
            <a:endParaRPr/>
          </a:p>
        </p:txBody>
      </p:sp>
      <p:sp>
        <p:nvSpPr>
          <p:cNvPr id="536" name="Google Shape;536;p67"/>
          <p:cNvSpPr txBox="1"/>
          <p:nvPr>
            <p:ph idx="4294967295" type="body"/>
          </p:nvPr>
        </p:nvSpPr>
        <p:spPr>
          <a:xfrm>
            <a:off x="5993850" y="4707300"/>
            <a:ext cx="29217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#</a:t>
            </a:r>
            <a:endParaRPr/>
          </a:p>
        </p:txBody>
      </p:sp>
      <p:sp>
        <p:nvSpPr>
          <p:cNvPr id="537" name="Google Shape;537;p67"/>
          <p:cNvSpPr txBox="1"/>
          <p:nvPr>
            <p:ph idx="2" type="subTitle"/>
          </p:nvPr>
        </p:nvSpPr>
        <p:spPr>
          <a:xfrm>
            <a:off x="5367775" y="3723400"/>
            <a:ext cx="3547800" cy="9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Prenatal Development of the Phonatory Mechanism</a:t>
            </a:r>
            <a:endParaRPr/>
          </a:p>
        </p:txBody>
      </p:sp>
      <p:sp>
        <p:nvSpPr>
          <p:cNvPr id="538" name="Google Shape;538;p67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9" name="Google Shape;539;p67"/>
          <p:cNvSpPr txBox="1"/>
          <p:nvPr/>
        </p:nvSpPr>
        <p:spPr>
          <a:xfrm>
            <a:off x="4945800" y="587650"/>
            <a:ext cx="3766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D</a:t>
            </a:r>
            <a:r>
              <a:rPr lang="en" sz="20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evelopment of the larynx is intertwined with that of the respiratory mechanism</a:t>
            </a:r>
            <a:endParaRPr sz="200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540" name="Google Shape;54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400" y="1295388"/>
            <a:ext cx="3829101" cy="255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 Employee Orientation &amp; Training">
  <a:themeElements>
    <a:clrScheme name="Simple Light">
      <a:dk1>
        <a:srgbClr val="000000"/>
      </a:dk1>
      <a:lt1>
        <a:srgbClr val="FBF8F4"/>
      </a:lt1>
      <a:dk2>
        <a:srgbClr val="4B917D"/>
      </a:dk2>
      <a:lt2>
        <a:srgbClr val="DAFEA4"/>
      </a:lt2>
      <a:accent1>
        <a:srgbClr val="A0C7FE"/>
      </a:accent1>
      <a:accent2>
        <a:srgbClr val="E0E0E0"/>
      </a:accent2>
      <a:accent3>
        <a:srgbClr val="BDE6DB"/>
      </a:accent3>
      <a:accent4>
        <a:srgbClr val="F7FDD7"/>
      </a:accent4>
      <a:accent5>
        <a:srgbClr val="FFFFFF"/>
      </a:accent5>
      <a:accent6>
        <a:srgbClr val="3F8BA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